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前回の宿題（月次チェックを担当者と実施）を確認。所要時間の実測値を必ず聞く。20分前後なら、続けられる見込みが立つ。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調査の32.0%は、受講者自身の実感と一致するはず。「うちもそうです」と言われたら、今日の重要性が伝わっている。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「今日決まれば来年も続く、決まらなければ半年で止まる」と重さを伝える。この回を軽く流さない。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4役割のうち「作る人は外注でよい」を強調。ここを社内に抱えようとして止まる会社が多い。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「ITが得意な若手」は、ほぼ全員が最初に思いつく答え。否定せず、なぜうまくいかないかを説明する。
「面倒くさがり」が適性、という言い方は覚えてもらいやすい。時間の割り当てが本題であることを外さない。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今日決まれば来年も続く、という重さを地図で伝える。3つ目と4つ目は該当する会社だけ。個人名義の契約が残っていないかは、2つ目で必ず聞く（聞かないと出てこない）。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いまの契約を確かめます。設定のアカウントで、プランと名義を見ています。法人プランにした場合の料金は、公式ページのこの数字です。
料金は変わる。前日に公式ページで数字を確かめ、違っていたらスライドを直す。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法人プランにすると、会社として管理できることが増えます。ワークスペース設定で、使ってよいアプリを選べます。入力した内容は、最初から学習に使われません。
法人プランをお持ちでなければ、講師の画面か公式の説明で見せる。契約を勧めるのはこの回が正しい場所。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会社のGoogleをつなぐには、Google側でも許可が要ります。管理コンソールのセキュリティから、APIの制御を開いています。ここでChatGPTを信頼済みにすると、つながるようになります。
管理者が同席していなければ、頼む内容を1枚にまとめて渡す。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4行のうち、金額だけで語らせない。品質（やり直し件数）が最も説明しやすいことを伝える。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【講師メモ：この回でよく起きること】
・任せられる人がいない → それが本当の経営課題です。無理に決めず「社長が続ける前提で、どこまでなら維持できるか」に切り替えます
・効果が数字にならない → 時間以外の列を使います。やり直し件数は測りやすく、説得力があります
・費用対効果が合わない → 合わないなら縮小する判断を支持します。やめる基準を書くことも、講座の成果です
1つ目が出たら、無理に決めさせない。持続可能な範囲を決めることも成果である、と言い切る。ここで無理をさせると、修了後に全部止まる。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1つ目が核心。専任と割り当ての違いを、はっきり分けて答える。2つ目で金額を断定しない。見積を取る、という行動に落とす。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4役割は紙に書いて渡す。口頭だけだと翌週には消えている。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月何時間、を数字で決める。「できる範囲で」は割り当てではない。
【補足：この回で必ず伝えること】個人名義の契約が残っていませんか
ここで洗い出してください。社長個人のクレジットカードで契約したまま、社員が使っている状態は珍しくありません。退職時の手順も含めて、この回で整理します。法人契約への移行を検討するなら、今日がその場です。
よくある型：推進役に「専任でなくてよいが、月4時間を業務として割り当てる」かどうかで、1年後に残るかが分かれる。差は熱意ではなく、時間が業務として認められているかどうか。
個人名義の契約は、聞かないと出てこない。明細を一緒に見るくらいでよい。法人契約への移行提案は、この回が正しい場所。第2回で勧めると売り込みに見える。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推定値で埋めさせない。実測してもらう。思ったより減っていない項目が見つかるのが、むしろ収穫。
最終回の壁打ち（1週間前・別枠30分）を、この場で日程確定する。第6回と同じ扱い。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960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B9B0A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経営者のための AI実装講座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3716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 11 回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22860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組織に載せる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52044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講師がいなくなっても、回る形に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77240" y="4343400"/>
            <a:ext cx="10607040" cy="96012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44805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この回で手元に残るもの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475488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推進体制図／権限・費用の管理表／効果測定シート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今日の出発点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ここまでの成果は、まだ社長個人に紐づいています。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83080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783080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83080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導入検討でつまずく理由の第1位は「推進人材がいない」（32.0%）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24328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624328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24328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作ったものはあるが、直せるのは社長だけ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465576"/>
            <a:ext cx="1060704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465576"/>
            <a:ext cx="365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―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65576"/>
            <a:ext cx="9601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費用も権限も、把握しているのは社長だけ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4526280"/>
            <a:ext cx="10607040" cy="914400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43000" y="452628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今日は、社長がいなくても回る形に移します。実質の仕上げです。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出発点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今日のゴール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1143000"/>
            <a:ext cx="9864547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社長個人の技能を、会社の仕組みに変えます。推進役・権限・費用・効果測定を決めます。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3063240"/>
            <a:ext cx="10607040" cy="1828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3291840"/>
            <a:ext cx="93341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今日決まると、来年も続きます。決まらなければ、半年で止まります。それくらい重い回です。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" y="4754880"/>
            <a:ext cx="10607040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0-15分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前回の宿題を実物で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15-30分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テーマとデモ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08076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30-105分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08076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画面で順にお見せする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487375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105-120分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8641080" y="511149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組み込み・宿題・記録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ゴール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役割は4つ。人数は1〜2名の兼任で構いません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" y="1940814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14984" y="194081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764792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決める人（経営者）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4888382" y="1764792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予算・範囲・やめる判断。ここは動かせません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77240" y="2683764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14984" y="2932938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14984" y="293293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756916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回す人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888382" y="2756916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月次チェック、質問の一次受け。推進候補の方がここ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7240" y="3675888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925062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14984" y="392506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3749040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作る人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4888382" y="3749040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指示文と専用AIの改修。外注でよい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77240" y="4668012"/>
            <a:ext cx="10607040" cy="86410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4984" y="4917186"/>
            <a:ext cx="365760" cy="365760"/>
          </a:xfrm>
          <a:prstGeom prst="ellipse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14984" y="491718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4741164"/>
            <a:ext cx="3182112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守る人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4888382" y="4741164"/>
            <a:ext cx="6267298" cy="717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情報の扱い、アカウント管理。総務や情シスの兼任可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566928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「作る人」を社内に抱えようとして止まる会社が多くあります。ここは外注で構いません。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考え方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推進役の選び方（よくある失敗）　→　推進役の選び方（実際）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120640" cy="4023360"/>
          </a:xfrm>
          <a:prstGeom prst="rect">
            <a:avLst/>
          </a:prstGeom>
          <a:solidFill>
            <a:srgbClr val="EDE7DB"/>
          </a:solidFill>
          <a:ln w="15875">
            <a:solidFill>
              <a:srgbClr val="8A81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5120640" cy="384048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058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よくあるやり方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978408" y="2212848"/>
            <a:ext cx="4718304" cy="914400"/>
          </a:xfrm>
          <a:prstGeom prst="rect">
            <a:avLst/>
          </a:prstGeom>
          <a:solidFill>
            <a:srgbClr val="E4DFD5"/>
          </a:solidFill>
          <a:ln w="12700">
            <a:solidFill>
              <a:srgbClr val="E4DFD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064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「ITが得意そうな若手に任せよう」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・本人がその業務を知らない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・現場とずれたものができる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・使われず、本人も自信をなくす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・結局、社長がやり直す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5074920"/>
            <a:ext cx="5120640" cy="640080"/>
          </a:xfrm>
          <a:prstGeom prst="rect">
            <a:avLst/>
          </a:prstGeom>
          <a:solidFill>
            <a:srgbClr val="8A8177"/>
          </a:solidFill>
          <a:ln w="12700">
            <a:solidFill>
              <a:srgbClr val="8A817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058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ITが得意な人より、その業務を知っている人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263640" y="1691640"/>
            <a:ext cx="5120640" cy="4023360"/>
          </a:xfrm>
          <a:prstGeom prst="rect">
            <a:avLst/>
          </a:prstGeom>
          <a:solidFill>
            <a:srgbClr val="FFFFFF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63640" y="1691640"/>
            <a:ext cx="5120640" cy="384048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169164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こう変える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64808" y="2212848"/>
            <a:ext cx="4718304" cy="914400"/>
          </a:xfrm>
          <a:prstGeom prst="rect">
            <a:avLst/>
          </a:prstGeom>
          <a:solidFill>
            <a:srgbClr val="E7F0E9"/>
          </a:solidFill>
          <a:ln w="12700">
            <a:solidFill>
              <a:srgbClr val="E7F0E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92824" y="2249424"/>
            <a:ext cx="4462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「その業務をいちばん知っていて、面倒くさがりな人」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・どこが無駄かを知っている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7033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・楽になる方法を自分で探す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37960" y="413308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・現場に合ったものを作る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456285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・月4時間を正式に割り当てる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63640" y="5074920"/>
            <a:ext cx="5120640" cy="64008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92240" y="50749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熱意ではなく、時間を割り当てられるかで決まります</a:t>
            </a:r>
            <a:endParaRPr lang="en-US" sz="135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比べて見る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今日触る画面の地図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今日は、この順に進めます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78408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推進体制図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決める人・回す人・作る人・守る人を、実名で書きます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4105656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416552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17720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17720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設定 → アカウント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いまのプランと、契約の名義を確かめます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7744968" y="2446020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55864" y="1691640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57032" y="1874520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57032" y="18745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257032" y="23317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法人プランの管理画面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57032" y="2788920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アプリの許可と、学習に使われない設定を見ます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Google 管理コンソール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978408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会社のGoogleに、ChatGPTを許可します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105656" y="4430268"/>
            <a:ext cx="310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▶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16552" y="3675888"/>
            <a:ext cx="3328416" cy="178308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17720" y="3858768"/>
            <a:ext cx="384048" cy="384048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617720" y="3858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431596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効果測定シート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4773168"/>
            <a:ext cx="2926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時間・品質・範囲・金額の4行に、現在値を入れます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777240" y="5623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3つ目と4つ目は、法人プランや会社のGoogleを使う場合だけ行います。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画面の地図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1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プランと料金を見る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アカウント名 →「設定」→「アカウント」を開く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いまのプランと、契約の名義を確かめる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法人プランの料金を、公式ページで見る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77240" y="3730752"/>
            <a:ext cx="5715000" cy="2029968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3803904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法人プランの料金（2026年9月時点・ドル）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" y="4114800"/>
            <a:ext cx="52578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Business Standard：1席 月$25（年払い $20）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Business Premium：1席 月$125（年払い $100）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どちらも最低2席。2種類を混ぜられます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いまのプラン・名義と、法人に移した場合の月額が分かる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・円の金額は、決済画面で確かめます（公式の円価格の掲載はありません）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・社長個人のカードで契約したまま、社員が使っていないかを確かめます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1/3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2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法人プランで管理できることを見る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「ワークスペース設定」を開く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「アプリ／プラグイン」で、使ってよいアプリを選ぶ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学習に使われない設定になっているかを確かめる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誰が・どのアプリを使えるかを、管理者が決められる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・法人プランは、最初から学習に使われません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・無効にしたアプリは「管理者により無効」と表示されます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・Businessはアプリが最初から有効、Enterpriseは最初は無効です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2/3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　STEP 3 /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Google Workspace 側で許可する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715000" cy="1874520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1764792"/>
            <a:ext cx="5257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どこを開く・どこを押す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005840" y="2194560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579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Google 管理コンソールを開く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005840" y="2624328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05840" y="26243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セキュリティ → アクセスとデータ管理 → APIの制御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005840" y="3054096"/>
            <a:ext cx="274320" cy="274320"/>
          </a:xfrm>
          <a:prstGeom prst="ellipse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5840" y="3054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0175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「アプリのアクセスを管理」でChatGPTを信頼済みにする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766560" y="1691640"/>
            <a:ext cx="4617720" cy="1234440"/>
          </a:xfrm>
          <a:prstGeom prst="rect">
            <a:avLst/>
          </a:prstGeom>
          <a:solidFill>
            <a:srgbClr val="E7F0E9"/>
          </a:solidFill>
          <a:ln w="15875">
            <a:solidFill>
              <a:srgbClr val="3B6B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95160" y="17647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こう出たらOK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2057400"/>
            <a:ext cx="41605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会社のGoogleアカウントで、Gmail・カレンダー・Driveをつなげる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766560" y="3090672"/>
            <a:ext cx="4617720" cy="2670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66560" y="3090672"/>
            <a:ext cx="54864" cy="2670048"/>
          </a:xfrm>
          <a:prstGeom prst="rect">
            <a:avLst/>
          </a:prstGeom>
          <a:solidFill>
            <a:srgbClr val="B04A2F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95160" y="3163824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止まったら・気をつける所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995160" y="3474720"/>
            <a:ext cx="420624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・「未設定のアプリはすべてブロック」の会社は、ここを設定するまでつながりません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500"/>
              </a:spcAft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・管理者がどなたかを、先に確かめます。外部の業者が管理していることもあります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画面手順 3/3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効果は、4行で測ります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607040" cy="3401568"/>
          </a:xfrm>
          <a:prstGeom prst="rect">
            <a:avLst/>
          </a:prstGeom>
          <a:solidFill>
            <a:srgbClr val="FFFFFF"/>
          </a:solidFill>
          <a:ln w="15875">
            <a:solidFill>
              <a:srgbClr val="2F4F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09928"/>
            <a:ext cx="10058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効果測定シート（毎月・4行だけ）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331720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11880" y="2331720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対象業務の所要時間（月）　例：20時間 → 7時間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862072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862072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正解セットの点数、やり直しの件数　例：○7件／やり直し 月3件→1件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範囲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611880" y="3392424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使っている人数、業務数　例：3名・2業務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922776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金額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922776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削減時間 × 時間単価 − 月額費用　例：13h × 3,000円 − 6,000円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45312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報告先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611880" y="4453128"/>
            <a:ext cx="7452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3201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毎月の経営会議。数字だけ、コメントは1行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221224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金額だけで語らないでください。中小企業のAI効果は効率化に出ますが、実際の価値は品質と範囲に出ることが多くあります。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記入例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ここで止まりやすい。止まったら、こうします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515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121408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任せられる人がいない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762549" y="1847088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80760" y="185623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080760" y="2121408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無理に決めません。「社長が続ける前提で、どこまでなら維持できるか」に切り替えます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328416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管理者の権限がなく、設定を変えられない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762549" y="3054096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306324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328416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誰が管理者かを確かめ、頼む内容を1枚にまとめます。今日は講師の画面でお見せします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77240" y="4151376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こうなったら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4535424"/>
            <a:ext cx="445495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効果が数字にならない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762549" y="4261104"/>
            <a:ext cx="18288" cy="859536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080760" y="4270248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こうします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080760" y="4535424"/>
            <a:ext cx="509137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時間以外の行を使います。やり直しの件数は測りやすく、社内でも伝わります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止まりやすい所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この回で、よく聞かれること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737360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97280" y="1828800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「専任を置く余裕はありません」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231136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専任は要りません。月4時間を正式に割り当てるだけです。片手間でよい、にすると失敗します。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35808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3035808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97280" y="3127248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「外注するといくらかかりますか」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3529584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改修の頻度によります。まずは3か月に1回程度を想定して、見積を取ってみてください。金額が分かれば判断できます。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334256"/>
            <a:ext cx="1060704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7240" y="4334256"/>
            <a:ext cx="54864" cy="1170432"/>
          </a:xfrm>
          <a:prstGeom prst="rect">
            <a:avLst/>
          </a:prstGeom>
          <a:solidFill>
            <a:srgbClr val="2F4F6B"/>
          </a:solidFill>
          <a:ln w="12700">
            <a:solidFill>
              <a:srgbClr val="2F4F6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97280" y="4425696"/>
            <a:ext cx="9966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4F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「効果が数字で出せません」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828032"/>
            <a:ext cx="9966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時間以外の列を使います。やり直し件数は測りやすく、社内での説得力もあります。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想定問答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今日出てきた言葉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推進体制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065422" y="195681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383634" y="192024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決める人・回す人・作る人・守る人の4役割。1〜2名の兼任で構いません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77240" y="306324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97280" y="315468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権限管理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065422" y="319125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383634" y="315468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誰が何のアカウントを持つか。退職時の手順まで含めて決めます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77240" y="4297680"/>
            <a:ext cx="106070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97280" y="4389120"/>
            <a:ext cx="2969971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効果測定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65422" y="4425696"/>
            <a:ext cx="18288" cy="822960"/>
          </a:xfrm>
          <a:prstGeom prst="rect">
            <a:avLst/>
          </a:prstGeom>
          <a:solidFill>
            <a:srgbClr val="EDE7DB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383634" y="4389120"/>
            <a:ext cx="668243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53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時間・品質・範囲・金額の4行。金額だけで語らないのが要点です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配布した用語辞典にも同じものが載っています。覚える必要はありません。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用語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56692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業務への組み込み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896112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帰る前に決めること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72768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ここを決めないと、持ち帰っても使われません。講師が書き留めます。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17627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回す人に、月何時間割り当てるか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006901" y="217627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「片手間で」は必ず失敗します。時間を業務として認めます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1546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15468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43000" y="322783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第8回・第10回の宿題を誰が引き取るか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006901" y="322783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不足資料リストと、基準が決まっていない業務。担当のつかない項目は永久に埋まりません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7240" y="420624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E7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206240"/>
            <a:ext cx="54864" cy="914400"/>
          </a:xfrm>
          <a:prstGeom prst="rect">
            <a:avLst/>
          </a:prstGeom>
          <a:solidFill>
            <a:srgbClr val="3B6B4A"/>
          </a:solidFill>
          <a:ln w="12700">
            <a:solidFill>
              <a:srgbClr val="3B6B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4279392"/>
            <a:ext cx="275783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6B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いつ見直すか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006901" y="4279392"/>
            <a:ext cx="7011619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F39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3か月後。費用と効果を突き合わせる日を決めます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6382512"/>
            <a:ext cx="7424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02168" y="6382512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組み込み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32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685800"/>
            <a:ext cx="5939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今日の宿題　ひとつだけ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77240" y="1188720"/>
            <a:ext cx="5939942" cy="1600200"/>
          </a:xfrm>
          <a:prstGeom prst="rect">
            <a:avLst/>
          </a:prstGeom>
          <a:solidFill>
            <a:srgbClr val="2E2A26"/>
          </a:solidFill>
          <a:ln w="12700">
            <a:solidFill>
              <a:srgbClr val="B04A2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1261872"/>
            <a:ext cx="520842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効果測定シートの「現在」の列を、実測値で埋める。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063240"/>
            <a:ext cx="59399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04A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なぜこの宿題か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83280"/>
            <a:ext cx="593994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5000"/>
              </a:lnSpc>
              <a:buNone/>
            </a:pPr>
            <a:r>
              <a:rPr lang="en-US" sz="125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現在値がないと、3か月後に何が変わったかが言えません。今日の推定値ではなく、実測してください。測ってみると、思っていたより減っていない項目が必ず見つかります。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900062" y="731520"/>
            <a:ext cx="18288" cy="4937760"/>
          </a:xfrm>
          <a:prstGeom prst="rect">
            <a:avLst/>
          </a:prstGeom>
          <a:solidFill>
            <a:srgbClr val="4A443D"/>
          </a:solidFill>
          <a:ln w="12700">
            <a:solidFill>
              <a:srgbClr val="4A44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2942" y="685800"/>
            <a:ext cx="43013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082942" y="1188720"/>
            <a:ext cx="43013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次回は「AIを前提に事業を組み直す【社員同席】」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082942" y="2194560"/>
            <a:ext cx="43013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CFC6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最終回です。道具の話を終えて、事業の話に戻ります。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082942" y="3337560"/>
            <a:ext cx="43013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FC2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次回の持ち物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082942" y="3657600"/>
            <a:ext cx="43013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・今期の事業計画</a:t>
            </a:r>
            <a:endParaRPr lang="en-US" sz="1200" dirty="0"/>
          </a:p>
          <a:p>
            <a:pPr indent="0" marL="0"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・社員の方の出席確保（この半年で実際に使った方を必ず）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082942" y="5303520"/>
            <a:ext cx="43013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17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この内容は、次回の3日前にあらためてお送りします。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638251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E655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第11回　組織に載せる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第11回 組織に載せる</dc:title>
  <dc:subject>PptxGenJS Presentation</dc:subject>
  <dc:creator>経営者のためのAI実装講座</dc:creator>
  <cp:lastModifiedBy>経営者のためのAI実装講座</cp:lastModifiedBy>
  <cp:revision>1</cp:revision>
  <dcterms:created xsi:type="dcterms:W3CDTF">2026-10-02T14:07:06Z</dcterms:created>
  <dcterms:modified xsi:type="dcterms:W3CDTF">2026-10-02T14:07:06Z</dcterms:modified>
</cp:coreProperties>
</file>