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前回の宿題（多工程を1回本番で流したか）を確認。確認ポイントが機能したかを必ず聞く。機能しなかったら位置を変える。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「効果を聞かれて何と答えていますか」と実際に聞く。詰まったら、それが今日の動機になる。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この回は地味だが、講座全体の信用を支えている。「数字で言えるようになる」ことの価値を、最初に一言で伝える。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3つの劣化要因のうち、モデル更新は受講者の想像が及びにくい。実際に口調が変わった事例（後述）を先に軽く触れてもよい。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「ちゃんとやろう」として始まらないパターン。受講者にも心当たりがあるはず。ここで笑いが取れると、次の改善例が入りやすい。
30分・20分という具体的な数字を出す。抽象的に「簡単です」と言うより効く。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作るのが8割。正解セットは講師が画面で打ち、期待する答えの要点はご本人に言っていただく。採点は5分で終わる。時間配分を間違えない。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毎月同じ条件で流せるようにします。専用AIのプロジェクトを開いて、メモリが「プロジェクト専用」なのを確かめています。そのうえで、10件を順に投げます。
正解セットづくりが8割。先に表を作り切ってから、この手順に入る。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採点は、○の数を数えるだけです。答えを見て、○・△・×を付けています。今月は○が8件でした。これが、御社のAIの今月の点数です。
3列目（絶対に言ってはいけないこと）に触れたら、内容が合っていても×にする。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点数が下がったときは、3つを順に見ます。モデル、資料、使い方です。段階を変えた月は、記録欄にそう書いておくと、あとで原因を切り分けられます。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3列目（絶対に言ってはいけないこと）を指差して強調する。ここが事故の元。内容が合っていても×にする、という基準を渡す。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【講師メモ：この回でよく起きること】
・「10件も作るのは大変」と言われる → 5件でも構いません。ただし、その場で完成させます。持ち帰りにすると作られません
・期待する答えが定義できない → その業務の基準が社内にない、ということです。発見として記録し、第11回で扱います
・点数が下がったが原因が分からない → 変わりうるのは3つ（モデル・資料・使い方）。この順で確認する手順を渡します
1つ目は必ず言われる。5件でもいいから、その場で作り切る。持ち帰ると作られない、を経験から言い切ってよい。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3つ目が次回への伏線。ここで担当候補の名前が出たら、第11回の体制設計はほぼ決まったようなもの。メモしておく。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evalという言葉は出しても出さなくてもよい。技術の世界での呼び名だと添えると、受講者の自信になることがある。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報告基準（○が2件以上減ったら）を決めておくと、担当者が判断に迷わない。
【補足：この回で必ず伝えること】ここを教えられる講師は、多くありません
正解セットを作って毎月流すだけの素朴な仕組みですが、これがあるかないかで、AI活用が「社長の趣味」で終わるか「会社の業務」になるかが分かれます。数字で語れるようになると、社内での扱いが変わります。
よくある型：モデルが入れ替わると、出力の口調や粒度が変わることがある。月次チェックがなければ、顧客向け文面が硬くなったまま半年使い続けることになる。
この回の価値を、講師自身が過小評価しないこと。地味だが、ここが講座全体の信用を支えている。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担当者と一緒に、が要点。社長ひとりでやると、引き継げないまま終わる。
次回は月額一覧が要る。明細を見ないと分からないことが多いので、3日前に必ずリマインドする。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6012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B9B0A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経営者のための AI実装講座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3716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 10 回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22860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品質を測る・壊れたら気づく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520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「なんとなく良くなった」を終わらせます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7240" y="4343400"/>
            <a:ext cx="10607040" cy="96012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97280" y="44805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この回で手元に残るもの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475488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正解セット10件／毎月20分のチェック手順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今日の出発点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効果を聞かれて、「たぶん速くなりました」としか言えない。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83080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783080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783080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導入後の課題として「効果測定・成果可視化が困難」は調査で21.3%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624328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624328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624328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品質が落ちても、落ちたことに気づけない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77240" y="3465576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465576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465576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社員に説明するときも、数字がないと「社長の思い込み」に聞こえます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4526280"/>
            <a:ext cx="10607040" cy="914400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43000" y="452628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測れないものは、改善もできず、社内にも説明できません。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出発点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今日のゴール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143000"/>
            <a:ext cx="9864547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自社AIの品質を数字で言えるようにします。劣化したら、その月のうちに気づけるようにします。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3063240"/>
            <a:ext cx="10607040" cy="1828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3291840"/>
            <a:ext cx="93341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上級編で最も差がつく回です。仕組みは驚くほど素朴です。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77240" y="4754880"/>
            <a:ext cx="10607040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60120" y="487375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0-15分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51114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前回の宿題を実物で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487375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15-35分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51114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テーマとデモ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6080760" y="487375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35-100分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6080760" y="51114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画面で順にお見せする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487375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100-120分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8641080" y="51114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組み込み・宿題・記録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ゴール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品質は、勝手に落ちます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00784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112264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14984" y="2112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773936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モデルが更新される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4888382" y="1773936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予告なく中身が変わり、出力の傾向も変わります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77240" y="3017520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14984" y="3429000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14984" y="3429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3090672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資料が古くなる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4888382" y="3090672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載せた資料と実務がずれていきます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77240" y="4334256"/>
            <a:ext cx="10607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4745736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14984" y="47457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4407408"/>
            <a:ext cx="318211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使い方が広がる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4888382" y="4407408"/>
            <a:ext cx="626729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想定していなかった質問が来るようになります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566928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だから、毎月同じ問題を流します。変化に気づくための仕組みであって、満点を取るための仕組みではありません。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やらなくていいこと　→　実際にやること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20640" cy="4023360"/>
          </a:xfrm>
          <a:prstGeom prst="rect">
            <a:avLst/>
          </a:prstGeom>
          <a:solidFill>
            <a:srgbClr val="EDE7DB"/>
          </a:solidFill>
          <a:ln w="15875">
            <a:solidFill>
              <a:srgbClr val="8A817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5120640" cy="384048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よくあるやり方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978408" y="2212848"/>
            <a:ext cx="4718304" cy="914400"/>
          </a:xfrm>
          <a:prstGeom prst="rect">
            <a:avLst/>
          </a:prstGeom>
          <a:solidFill>
            <a:srgbClr val="E4DFD5"/>
          </a:solidFill>
          <a:ln w="12700">
            <a:solidFill>
              <a:srgbClr val="E4DFD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064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「ちゃんと評価しないと」と考えて、大きく始める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・100件の検証データを作ろうとする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・専門的な評価の仕組みを調べ始める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・作る前に力尽きる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・結局、感覚のまま運用が続く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77240" y="5074920"/>
            <a:ext cx="5120640" cy="640080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058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大きく始めると、始まりません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263640" y="1691640"/>
            <a:ext cx="5120640" cy="4023360"/>
          </a:xfrm>
          <a:prstGeom prst="rect">
            <a:avLst/>
          </a:prstGeom>
          <a:solidFill>
            <a:srgbClr val="FFFFFF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63640" y="1691640"/>
            <a:ext cx="5120640" cy="384048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こう変える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64808" y="2212848"/>
            <a:ext cx="4718304" cy="914400"/>
          </a:xfrm>
          <a:prstGeom prst="rect">
            <a:avLst/>
          </a:prstGeom>
          <a:solidFill>
            <a:srgbClr val="E7F0E9"/>
          </a:solidFill>
          <a:ln w="12700">
            <a:solidFill>
              <a:srgbClr val="E7F0E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5928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社内で実際に出た質問から10件選び、表計算1枚で管理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・作るのに30分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・毎月流すのに20分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・先月との差がひと目で分かる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・社内にも数字で説明できる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63640" y="5074920"/>
            <a:ext cx="5120640" cy="64008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922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続く形にすることが、精度より優先します</a:t>
            </a:r>
            <a:endParaRPr lang="en-US" sz="135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今日触る画面の地図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今日は、この順に進めます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78408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78408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正解セット（表計算1枚）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78408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実際に出た質問10件と、期待する答えの要点を書きます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3195828" y="32461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506724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707892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07892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707892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専用AIのプロジェクト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707892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10件を順に投げます。条件は毎月同じにします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5925312" y="32461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236208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37376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37376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437376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月次チェック記録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437376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日付・○の数・気づきを書きます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8654796" y="32461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8965692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66860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166860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9166860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カレンダー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166860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来月の実施日と、担当の方を入れます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777240" y="562356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満点を取るための仕組みではありません。変化に気づくための仕組みです。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画面の地図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1 /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条件をそろえて流す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第5回の専用AI（プロジェクト）を開く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メモリが「プロジェクト専用」かを確かめる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正解セットの10件を、順に投げる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毎月、同じ条件で、同じ10件を流せる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・プロジェクトの外で試すときは、一時チャット（パーソナライズなし）を使います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・一時チャットは、新しいチャット右上の「一時」。最初の送信の前に選びます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1/3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2 /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結果を表に記録する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答えごとに ○・△・× を付ける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月次チェック記録に、日付と○の数を書く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気づいたことを、1行だけ書く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77240" y="3730752"/>
            <a:ext cx="5715000" cy="202996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803904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付け方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4114800"/>
            <a:ext cx="525780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○ 要点を満たし、禁止事項に触れていない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△ 不足はあるが、害はない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× 禁止事項に触れた（内容が合っていても×）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今月の点数（○の件数）が、1つの数字で出る。10件中7件で合格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・かかった時間も測ります。20分前後なら、来月も続けられます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・先月より○が2件以上減ったら、社長に報告します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2/3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3 /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点数が動いたときに見る所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思考の段階を変えていないかを見る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載せた資料が古くなっていないかを見る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想定していなかった質問が増えていないかを見る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点数が動いた原因を、モデル・資料・使い方の3つに切り分けられる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・思考の段階を変えた月は、そのことを記録欄に書いておきます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・モデルは予告なく入れ替わります。だから毎月、同じ10件を流します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3/3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正解セットは、この4列で10件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3401568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709928"/>
            <a:ext cx="10058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正解セット（記入例：見積根拠アシスタント）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331720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質問・入力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611880" y="2331720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A社向け、板金加工5点、納期2週間の概算は？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862072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期待する答えの要点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862072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類似案件を3件提示／概算を幅で提示／納期の制約に言及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392424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絶対に言ってはいけないこと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3392424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確定金額としての断言／納期の約束／過去の顧客名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922776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今月の判定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3922776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○（要点3つを満たし、禁止事項なし）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45312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点数の出し方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611880" y="4453128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○の件数。10件中7件で合格。小数点以下は要りません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5221224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3列目が最も重要です。内容が合っていても、禁止事項に触れたら×にします。事故は、そこから起きます。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ここで止まりやすい。止まったら、こうします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121408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10件も作るのは大変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762549" y="1847088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0807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080760" y="2121408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5件でも構いません。ただし、今日この場で完成させます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77240" y="2944368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328416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期待する答えが決められない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762549" y="3054096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3328416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その業務の基準が、まだ社内にないということです。発見として記録し、第11回で扱います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4151376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515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4535424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点数が下がったが、原因が分からない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762549" y="4261104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0807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080760" y="4535424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変わりうるのは3つ（モデル・資料・使い方）です。この順に確かめます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この回で、よく聞かれること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737360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97280" y="1828800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「10件で本当に足りますか」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231136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足ります。100件作ろうとすると誰も作りません。続く形にすることが、精度より優先します。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35808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3035808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97280" y="3127248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「点数が下がったら、どうすればいいですか」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529584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変わりうるのは3つ（モデル・資料・使い方）です。この順で確認する手順をお渡しします。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334256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4334256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97280" y="4425696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「これは誰がやる仕事ですか」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82803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社長でなくて構いません。月20分です。推進候補の方に渡せると、第11回の体制がそのまま決まります。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今日出てきた言葉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97280" y="192024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正解セット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065422" y="195681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383634" y="192024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代表的な入力10件と、期待する答えの要点をまとめた表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6324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97280" y="315468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○△×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065422" y="319125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383634" y="315468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○＝要点を満たす／△＝不足だが無害／×＝禁止事項に触れた。点数は○の件数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29768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97280" y="438912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評価（eval）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65422" y="442569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383634" y="438912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AIの答えを採点して品質を測ること。表計算1枚で足ります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56235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配布した用語辞典にも同じものが載っています。覚える必要はありません。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帰る前に決めること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57276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ここを決めないと、持ち帰っても使われません。講師が書き留めます。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7240" y="210312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10312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143000" y="217627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毎月いつやるか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006901" y="217627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日付を決めます。20分で終わることを、今日の実測で示します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31546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15468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143000" y="322783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誰がやるか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006901" y="322783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社長でなくて構いません。推進候補の方に渡せるとなおよいです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77240" y="420624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20624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143000" y="427939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何点で報告するか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006901" y="427939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先月より○が2件以上減ったら社長に報告、など基準を決めます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組み込み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85800"/>
            <a:ext cx="5939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今日の宿題　ひとつだけ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77240" y="1188720"/>
            <a:ext cx="5939942" cy="160020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1261872"/>
            <a:ext cx="520842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月次チェックを1回、担当者と一緒に実施する。所要時間を実測して記録する。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063240"/>
            <a:ext cx="59399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なぜこの宿題か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83280"/>
            <a:ext cx="593994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5000"/>
              </a:lnSpc>
              <a:buNone/>
            </a:pPr>
            <a:r>
              <a:rPr lang="en-US" sz="125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20分で終わることを、担当者ご自身に体感していただくのが目的です。時間が分かれば、来月以降も続きます。「面倒そう」という印象のままだと、2回目がありません。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900062" y="731520"/>
            <a:ext cx="18288" cy="4937760"/>
          </a:xfrm>
          <a:prstGeom prst="rect">
            <a:avLst/>
          </a:prstGeom>
          <a:solidFill>
            <a:srgbClr val="4A443D"/>
          </a:solidFill>
          <a:ln w="12700">
            <a:solidFill>
              <a:srgbClr val="4A44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082942" y="685800"/>
            <a:ext cx="43013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082942" y="1188720"/>
            <a:ext cx="43013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次回は「組織に載せる」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082942" y="2194560"/>
            <a:ext cx="43013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次回は実質の仕上げです。講師がいなくなっても回る形に移します。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082942" y="3337560"/>
            <a:ext cx="4301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次回の持ち物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082942" y="3657600"/>
            <a:ext cx="43013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・契約中のサービスの月額一覧</a:t>
            </a:r>
            <a:endParaRPr lang="en-US" sz="1200" dirty="0"/>
          </a:p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・アカウントの契約名義がわかるもの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082942" y="5303520"/>
            <a:ext cx="43013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この内容は、次回の3日前にあらためてお送りします。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6382512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E655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第10回　品質を測る・壊れたら気づく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第10回 品質を測る・壊れたら気づく</dc:title>
  <dc:subject>PptxGenJS Presentation</dc:subject>
  <dc:creator>経営者のためのAI実装講座</dc:creator>
  <cp:lastModifiedBy>経営者のためのAI実装講座</cp:lastModifiedBy>
  <cp:revision>1</cp:revision>
  <dcterms:created xsi:type="dcterms:W3CDTF">2026-10-02T14:07:06Z</dcterms:created>
  <dcterms:modified xsi:type="dcterms:W3CDTF">2026-10-02T14:07:06Z</dcterms:modified>
</cp:coreProperties>
</file>