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前回の宿題（不足資料1件）を確認。埋まっていれば、何が分かったかを聞く。ここから今日の多工程の話に入ると自然につながる。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「単発」と「多工程」の違いを、受講者の実業務で言い換える。見積、採用、月次処理あたりが例に使いやすい。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「決める比重が高い回」と先に断る。操作の場面が減る分、工程図を講師が画面で描きながら、受講者と一緒に決めていく。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「新人に3つの仕事をまとめて任せたときと同じ」という言い換えが、この回で最も効く。経営者は人に任せた経験があるので、一瞬で伝わる。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「整った出力ほど気づけない」は実感が湧きにくいので、実際に商品名を取り違えた稟議書を見せる。もっともらしいことを確認してもらう。
確認の回数ではなく位置、と言い切る。手間が増えないことが分かると、受講者は素直に受け入れる。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工程図は講師が画面で描く。仕分け（任せる／確認する／人がやる）は、ご本人に決めていただく。Workが使えないプランでは、工程ごとに会話を分けるやり方に切り替える（止まりやすい所の2つ目）。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設計書どおりに、まとめて頼みます。Workを選んで、工程1から3と「やらないこと」をそのまま貼っています。工程ごとに進んで、確認の所で止まりました。
上位モデルを選ぶと利用枠の減りが速い。聞かれたら口頭で答える（スライドには書かない）。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ここが確認ポイントです。送信や作成の前に、必ず止まるようにしてあります。止まった所で内容を読んで、「今回のみ許可」を押します。
止まった位置と、設計書の確認の位置が合っているかを、声に出して突き合わせる。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調べものの工程だけは、まとめて任せられます。「＋」からdeep researchを選んで、4点を書いています。先に調査の計画が出るので、直してから進めます。
時間がかかるので、流し始めたら次の話へ進み、あとで結果に戻る。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確認の位置（最上流）を指差して強調する。ここがこの回の核心。最後にだけ置く設計は、次のデモで否定する。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【講師メモ：この回でよく起きること】
・一発でうまく動いてしまった → わざと壊します。入力を1つ欠けさせる、条件を矛盾させる。壊れ方を見ていない設計は、本番で壊れます
・工程を分けず、1つの長い指示にしたがる → やらせてみて、直しにくさを体験していただきます。説得より体験のほうが早く伝わります
・「作る」時間が少なく満足度が下がる → 工程図を画面共有で一緒に描き、常に手が動いている状態を保ちます
1つ目が起きたら、必ずわざと壊す。うまく動いた状態で終わらせない。壊し方を知っている人だけが直せる。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1つ目は最重要。3つの境界（金額・社外・不可逆）は、この講座を通しての判断基準になる。板書してでも残す。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確認ポイントの『回数ではなく位置』は、この回の要約。ここだけ持ち帰ってもらえれば成功。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確認役を社長以外にできるかを検討する。ここで人に渡せると、第11回の体制設計が楽になる。
【補足：この回で必ず伝えること】実装は、外に頼んでも構いません
設計ができることが目的です。工程を分け、確認ポイントを置ける。それができれば、実装を外注する判断も正解のひとつです。むしろ、何をどう頼めばよいかが分かっている発注者は、外注先から見ても仕事がしやすい相手です。
よくある型：多工程では、上流の取り違え（品番・商品名）が最後まで残る。工程1の直後に確認を1つ置くだけで、事故はほぼ止まる。
「発注できるようになることが目的」を明言する。作れない自分を責める必要はない、というメッセージが効く。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1回だけ、を強調する。運用に載せるのは確認ポイントが機能してから。
次回の10件は第8回のものを流用できる。負担が小さいことを伝えておく。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320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960120"/>
            <a:ext cx="10607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300" kern="0" dirty="0">
                <a:solidFill>
                  <a:srgbClr val="B9B0A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経営者のための AI実装講座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1371600"/>
            <a:ext cx="3657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 9 回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777240" y="2286000"/>
            <a:ext cx="10607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複数の工程をまとめて任せる</a:t>
            </a:r>
            <a:endParaRPr lang="en-US" sz="36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3520440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CFC6B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人に仕事を任せるのと、同じ設計です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777240" y="4343400"/>
            <a:ext cx="10607040" cy="960120"/>
          </a:xfrm>
          <a:prstGeom prst="rect">
            <a:avLst/>
          </a:prstGeom>
          <a:solidFill>
            <a:srgbClr val="2E2A26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97280" y="4480560"/>
            <a:ext cx="9966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この回で手元に残るもの</a:t>
            </a:r>
            <a:endParaRPr lang="en-US" sz="1000" dirty="0"/>
          </a:p>
        </p:txBody>
      </p:sp>
      <p:sp>
        <p:nvSpPr>
          <p:cNvPr id="8" name="Text 6"/>
          <p:cNvSpPr txBox="1"/>
          <p:nvPr/>
        </p:nvSpPr>
        <p:spPr>
          <a:xfrm>
            <a:off x="1097280" y="4754880"/>
            <a:ext cx="9966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工程図と「人が確認する場所」を書いた設計書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今日の出発点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単発の指示では、まだ「作業を手伝わせている」段階です。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783080"/>
            <a:ext cx="10607040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51560" y="1783080"/>
            <a:ext cx="3657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―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508760" y="1783080"/>
            <a:ext cx="9601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「文章を書いて」は単発。1回で終わる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777240" y="2624328"/>
            <a:ext cx="10607040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051560" y="2624328"/>
            <a:ext cx="3657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―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508760" y="2624328"/>
            <a:ext cx="9601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「見積を出して、根拠を集めて、稟議の形にして、確認を求めて」は多工程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777240" y="3465576"/>
            <a:ext cx="10607040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051560" y="3465576"/>
            <a:ext cx="3657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―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1508760" y="3465576"/>
            <a:ext cx="9601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後者は途中で判断が挟まるので、渡し方を設計しないと必ず壊れます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777240" y="4526280"/>
            <a:ext cx="10607040" cy="914400"/>
          </a:xfrm>
          <a:prstGeom prst="rect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143000" y="4526280"/>
            <a:ext cx="9875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今日からは、手順のある仕事をまとめて渡します。任せ方の設計が要ります。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第9回　複数の工程をまとめて任せる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出発点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今日のゴール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1143000"/>
            <a:ext cx="9864547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5000"/>
              </a:lnSpc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3工程以上ある仕事をAIに渡す設計ができるようにします。どこで人が止めるかを決めます。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3063240"/>
            <a:ext cx="10607040" cy="18288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3291840"/>
            <a:ext cx="93341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4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今日は「作る」より「決める」比重が高くなります。工程図を、画面で一緒に描きながら進めます。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777240" y="4754880"/>
            <a:ext cx="10607040" cy="822960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960120" y="4873752"/>
            <a:ext cx="19568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0-15分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960120" y="5111496"/>
            <a:ext cx="195681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前回の宿題を実物で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3008376" y="4873752"/>
            <a:ext cx="19568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15-35分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3008376" y="5111496"/>
            <a:ext cx="195681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テーマとデモ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5056632" y="4873752"/>
            <a:ext cx="19568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35-90分</a:t>
            </a:r>
            <a:endParaRPr lang="en-US" sz="900" dirty="0"/>
          </a:p>
        </p:txBody>
      </p:sp>
      <p:sp>
        <p:nvSpPr>
          <p:cNvPr id="12" name="Text 10"/>
          <p:cNvSpPr txBox="1"/>
          <p:nvPr/>
        </p:nvSpPr>
        <p:spPr>
          <a:xfrm>
            <a:off x="5056632" y="5111496"/>
            <a:ext cx="195681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画面で順にお見せする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7104888" y="4873752"/>
            <a:ext cx="19568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90-105分</a:t>
            </a:r>
            <a:endParaRPr lang="en-US" sz="900" dirty="0"/>
          </a:p>
        </p:txBody>
      </p:sp>
      <p:sp>
        <p:nvSpPr>
          <p:cNvPr id="14" name="Text 12"/>
          <p:cNvSpPr txBox="1"/>
          <p:nvPr/>
        </p:nvSpPr>
        <p:spPr>
          <a:xfrm>
            <a:off x="7104888" y="5111496"/>
            <a:ext cx="195681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業務への組み込み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9153144" y="4873752"/>
            <a:ext cx="19568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105-120分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9153144" y="5111496"/>
            <a:ext cx="195681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宿題・記録</a:t>
            </a:r>
            <a:endParaRPr lang="en-US" sz="1100" dirty="0"/>
          </a:p>
        </p:txBody>
      </p:sp>
      <p:sp>
        <p:nvSpPr>
          <p:cNvPr id="17" name="Text 15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第9回　複数の工程をまとめて任せる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ゴール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考え方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多工程は、3通りの壊れ方をします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700784"/>
            <a:ext cx="10607040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14984" y="2112264"/>
            <a:ext cx="365760" cy="365760"/>
          </a:xfrm>
          <a:prstGeom prst="ellipse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14984" y="211226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600200" y="1773936"/>
            <a:ext cx="3182112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前提の引き継ぎ漏れ</a:t>
            </a:r>
            <a:endParaRPr lang="en-US" sz="1450" dirty="0"/>
          </a:p>
        </p:txBody>
      </p:sp>
      <p:sp>
        <p:nvSpPr>
          <p:cNvPr id="8" name="Text 6"/>
          <p:cNvSpPr txBox="1"/>
          <p:nvPr/>
        </p:nvSpPr>
        <p:spPr>
          <a:xfrm>
            <a:off x="4888382" y="1773936"/>
            <a:ext cx="6267298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工程2が、工程1の条件を忘れます。各工程の出力に前提を再掲させます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777240" y="3017520"/>
            <a:ext cx="10607040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14984" y="3429000"/>
            <a:ext cx="365760" cy="365760"/>
          </a:xfrm>
          <a:prstGeom prst="ellipse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014984" y="34290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600200" y="3090672"/>
            <a:ext cx="3182112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誤りの増幅</a:t>
            </a:r>
            <a:endParaRPr lang="en-US" sz="1450" dirty="0"/>
          </a:p>
        </p:txBody>
      </p:sp>
      <p:sp>
        <p:nvSpPr>
          <p:cNvPr id="13" name="Text 11"/>
          <p:cNvSpPr txBox="1"/>
          <p:nvPr/>
        </p:nvSpPr>
        <p:spPr>
          <a:xfrm>
            <a:off x="4888382" y="3090672"/>
            <a:ext cx="6267298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工程1の小さな誤りが、最後に致命傷になります。だから確認は最も上流に置きます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777240" y="4334256"/>
            <a:ext cx="10607040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014984" y="4745736"/>
            <a:ext cx="365760" cy="365760"/>
          </a:xfrm>
          <a:prstGeom prst="ellipse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1014984" y="474573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1600200" y="4407408"/>
            <a:ext cx="3182112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勝手な範囲拡大</a:t>
            </a:r>
            <a:endParaRPr lang="en-US" sz="1450" dirty="0"/>
          </a:p>
        </p:txBody>
      </p:sp>
      <p:sp>
        <p:nvSpPr>
          <p:cNvPr id="18" name="Text 16"/>
          <p:cNvSpPr txBox="1"/>
          <p:nvPr/>
        </p:nvSpPr>
        <p:spPr>
          <a:xfrm>
            <a:off x="4888382" y="4407408"/>
            <a:ext cx="6267298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頼んでいないことまでやります。各工程に「やらないこと」を書きます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777240" y="5669280"/>
            <a:ext cx="10607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新人に3つの仕事をまとめて任せたときに起きることと、まったく同じです。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第9回　複数の工程をまとめて任せる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考え方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比べて見る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確認を最後にだけ置いた場合　→　確認を最上流に置いた場合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691640"/>
            <a:ext cx="5120640" cy="4023360"/>
          </a:xfrm>
          <a:prstGeom prst="rect">
            <a:avLst/>
          </a:prstGeom>
          <a:solidFill>
            <a:srgbClr val="EDE7DB"/>
          </a:solidFill>
          <a:ln w="15875">
            <a:solidFill>
              <a:srgbClr val="8A817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1691640"/>
            <a:ext cx="5120640" cy="384048"/>
          </a:xfrm>
          <a:prstGeom prst="rect">
            <a:avLst/>
          </a:prstGeom>
          <a:solidFill>
            <a:srgbClr val="8A8177"/>
          </a:solidFill>
          <a:ln w="12700">
            <a:solidFill>
              <a:srgbClr val="8A8177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05840" y="1691640"/>
            <a:ext cx="4663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よくあるやり方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978408" y="2212848"/>
            <a:ext cx="4718304" cy="914400"/>
          </a:xfrm>
          <a:prstGeom prst="rect">
            <a:avLst/>
          </a:prstGeom>
          <a:solidFill>
            <a:srgbClr val="E4DFD5"/>
          </a:solidFill>
          <a:ln w="12700">
            <a:solidFill>
              <a:srgbClr val="E4DFD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106424" y="2249424"/>
            <a:ext cx="4462272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工程1→2→3を通しで実行し、出てきたものを最後に確認</a:t>
            </a:r>
            <a:endParaRPr lang="en-US" sz="1250" dirty="0"/>
          </a:p>
        </p:txBody>
      </p:sp>
      <p:sp>
        <p:nvSpPr>
          <p:cNvPr id="9" name="Text 7"/>
          <p:cNvSpPr txBox="1"/>
          <p:nvPr/>
        </p:nvSpPr>
        <p:spPr>
          <a:xfrm>
            <a:off x="1051560" y="3273552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・工程1で商品名を取り違えている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1051560" y="370332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・その前提で工程2が金額を計算する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051560" y="4133088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・工程3が、それらしい稟議書に仕上げる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051560" y="4562856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・最後に見ても、もっともらしいので気づけない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777240" y="5074920"/>
            <a:ext cx="5120640" cy="640080"/>
          </a:xfrm>
          <a:prstGeom prst="rect">
            <a:avLst/>
          </a:prstGeom>
          <a:solidFill>
            <a:srgbClr val="8A8177"/>
          </a:solidFill>
          <a:ln w="12700">
            <a:solidFill>
              <a:srgbClr val="8A8177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005840" y="5074920"/>
            <a:ext cx="4663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整った出力ほど、上流の誤りが見えなくなります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6263640" y="1691640"/>
            <a:ext cx="5120640" cy="4023360"/>
          </a:xfrm>
          <a:prstGeom prst="rect">
            <a:avLst/>
          </a:prstGeom>
          <a:solidFill>
            <a:srgbClr val="FFFFFF"/>
          </a:solidFill>
          <a:ln w="15875">
            <a:solidFill>
              <a:srgbClr val="3B6B4A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263640" y="1691640"/>
            <a:ext cx="5120640" cy="384048"/>
          </a:xfrm>
          <a:prstGeom prst="rect">
            <a:avLst/>
          </a:prstGeom>
          <a:solidFill>
            <a:srgbClr val="3B6B4A"/>
          </a:solidFill>
          <a:ln w="12700">
            <a:solidFill>
              <a:srgbClr val="3B6B4A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492240" y="1691640"/>
            <a:ext cx="4663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こう変える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6464808" y="2212848"/>
            <a:ext cx="4718304" cy="914400"/>
          </a:xfrm>
          <a:prstGeom prst="rect">
            <a:avLst/>
          </a:prstGeom>
          <a:solidFill>
            <a:srgbClr val="E7F0E9"/>
          </a:solidFill>
          <a:ln w="12700">
            <a:solidFill>
              <a:srgbClr val="E7F0E9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592824" y="2249424"/>
            <a:ext cx="4462272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工程1の直後に人が1回見る。以降は通しで実行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273552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・取り違えが、30秒で見つかる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6537960" y="370332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・以降の工程はすべて正しい前提で動く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6537960" y="4133088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・確認は1回だけで済む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6537960" y="4562856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・事故が起きなくなる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6263640" y="5074920"/>
            <a:ext cx="5120640" cy="640080"/>
          </a:xfrm>
          <a:prstGeom prst="rect">
            <a:avLst/>
          </a:prstGeom>
          <a:solidFill>
            <a:srgbClr val="3B6B4A"/>
          </a:solidFill>
          <a:ln w="12700">
            <a:solidFill>
              <a:srgbClr val="3B6B4A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492240" y="5074920"/>
            <a:ext cx="4663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確認は「回数」ではなく「位置」で効きます</a:t>
            </a:r>
            <a:endParaRPr lang="en-US" sz="1350" dirty="0"/>
          </a:p>
        </p:txBody>
      </p:sp>
      <p:sp>
        <p:nvSpPr>
          <p:cNvPr id="26" name="Text 24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第9回　複数の工程をまとめて任せる</a:t>
            </a:r>
            <a:endParaRPr lang="en-US" sz="900" dirty="0"/>
          </a:p>
        </p:txBody>
      </p:sp>
      <p:sp>
        <p:nvSpPr>
          <p:cNvPr id="27" name="Text 25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比べて見る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今日触る画面の地図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今日は、この順に進めます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691640"/>
            <a:ext cx="3328416" cy="1783080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78408" y="1874520"/>
            <a:ext cx="384048" cy="384048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978408" y="18745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978408" y="233172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工程図（設計書）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978408" y="2788920"/>
            <a:ext cx="29260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AIに任せる／人が確認する／人がやる、に仕分けます</a:t>
            </a:r>
            <a:endParaRPr lang="en-US" sz="1150" dirty="0"/>
          </a:p>
        </p:txBody>
      </p:sp>
      <p:sp>
        <p:nvSpPr>
          <p:cNvPr id="9" name="Text 7"/>
          <p:cNvSpPr txBox="1"/>
          <p:nvPr/>
        </p:nvSpPr>
        <p:spPr>
          <a:xfrm>
            <a:off x="4105656" y="2446020"/>
            <a:ext cx="3108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▶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416552" y="1691640"/>
            <a:ext cx="3328416" cy="1783080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617720" y="1874520"/>
            <a:ext cx="384048" cy="384048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617720" y="18745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4617720" y="233172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Work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4617720" y="2788920"/>
            <a:ext cx="29260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設計書の工程を貼って、まとめて頼みます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7744968" y="2446020"/>
            <a:ext cx="3108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▶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8055864" y="1691640"/>
            <a:ext cx="3328416" cy="1783080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257032" y="1874520"/>
            <a:ext cx="384048" cy="384048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57032" y="18745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8257032" y="233172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途中の承認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8257032" y="2788920"/>
            <a:ext cx="29260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止まった所が「人が確認する場所」です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777240" y="3675888"/>
            <a:ext cx="3328416" cy="1783080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78408" y="3858768"/>
            <a:ext cx="384048" cy="384048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978408" y="385876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978408" y="4315968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deep research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978408" y="4773168"/>
            <a:ext cx="29260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調べものの工程だけ、まとめて任せます</a:t>
            </a:r>
            <a:endParaRPr lang="en-US" sz="1150" dirty="0"/>
          </a:p>
        </p:txBody>
      </p:sp>
      <p:sp>
        <p:nvSpPr>
          <p:cNvPr id="26" name="Text 24"/>
          <p:cNvSpPr txBox="1"/>
          <p:nvPr/>
        </p:nvSpPr>
        <p:spPr>
          <a:xfrm>
            <a:off x="4105656" y="4430268"/>
            <a:ext cx="3108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▶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4416552" y="3675888"/>
            <a:ext cx="3328416" cy="1783080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4617720" y="3858768"/>
            <a:ext cx="384048" cy="384048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4617720" y="385876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5</a:t>
            </a:r>
            <a:endParaRPr lang="en-US" sz="1300" dirty="0"/>
          </a:p>
        </p:txBody>
      </p:sp>
      <p:sp>
        <p:nvSpPr>
          <p:cNvPr id="30" name="Text 28"/>
          <p:cNvSpPr txBox="1"/>
          <p:nvPr/>
        </p:nvSpPr>
        <p:spPr>
          <a:xfrm>
            <a:off x="4617720" y="4315968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わざと壊す</a:t>
            </a:r>
            <a:endParaRPr lang="en-US" sz="1400" dirty="0"/>
          </a:p>
        </p:txBody>
      </p:sp>
      <p:sp>
        <p:nvSpPr>
          <p:cNvPr id="31" name="Text 29"/>
          <p:cNvSpPr txBox="1"/>
          <p:nvPr/>
        </p:nvSpPr>
        <p:spPr>
          <a:xfrm>
            <a:off x="4617720" y="4773168"/>
            <a:ext cx="29260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入力を1つ欠けさせて、どこで気づけるかを確かめます</a:t>
            </a:r>
            <a:endParaRPr lang="en-US" sz="1150" dirty="0"/>
          </a:p>
        </p:txBody>
      </p:sp>
      <p:sp>
        <p:nvSpPr>
          <p:cNvPr id="32" name="Text 30"/>
          <p:cNvSpPr txBox="1"/>
          <p:nvPr/>
        </p:nvSpPr>
        <p:spPr>
          <a:xfrm>
            <a:off x="777240" y="5623560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確認は「回数」ではなく「位置」で効きます。いちばん上流に1つ置きます。</a:t>
            </a:r>
            <a:endParaRPr lang="en-US" sz="1200" dirty="0"/>
          </a:p>
        </p:txBody>
      </p:sp>
      <p:sp>
        <p:nvSpPr>
          <p:cNvPr id="33" name="Text 31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第9回　複数の工程をまとめて任せる</a:t>
            </a:r>
            <a:endParaRPr lang="en-US" sz="900" dirty="0"/>
          </a:p>
        </p:txBody>
      </p:sp>
      <p:sp>
        <p:nvSpPr>
          <p:cNvPr id="34" name="Text 32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画面の地図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画面手順　STEP 1 / 3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ChatGPT Work で、多工程を頼む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691640"/>
            <a:ext cx="5715000" cy="1874520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05840" y="1764792"/>
            <a:ext cx="5257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どこを開く・どこを押す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1005840" y="2194560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05840" y="21945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417320" y="2157984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Web版・スマホ：「Work」を選ぶ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1005840" y="2624328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005840" y="262432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417320" y="2587752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アプリ：左上のメニュー →「ChatGPT」→ 上部で「Work」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1005840" y="3054096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005840" y="3054096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1417320" y="3017520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設計書の工程1〜3を、そのまま貼って送信する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777240" y="3730752"/>
            <a:ext cx="5715000" cy="2029968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1005840" y="3803904"/>
            <a:ext cx="5257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貼るもの</a:t>
            </a:r>
            <a:endParaRPr lang="en-US" sz="1000" dirty="0"/>
          </a:p>
        </p:txBody>
      </p:sp>
      <p:sp>
        <p:nvSpPr>
          <p:cNvPr id="17" name="Text 15"/>
          <p:cNvSpPr txBox="1"/>
          <p:nvPr/>
        </p:nvSpPr>
        <p:spPr>
          <a:xfrm>
            <a:off x="1005840" y="4114800"/>
            <a:ext cx="5257800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・工程1〜3の内容</a:t>
            </a:r>
            <a:endParaRPr lang="en-US" sz="12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・各工程の「やらないこと」</a:t>
            </a:r>
            <a:endParaRPr lang="en-US" sz="12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・各工程の「人が確認する所」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6766560" y="1691640"/>
            <a:ext cx="4617720" cy="1234440"/>
          </a:xfrm>
          <a:prstGeom prst="rect">
            <a:avLst/>
          </a:prstGeom>
          <a:solidFill>
            <a:srgbClr val="E7F0E9"/>
          </a:solidFill>
          <a:ln w="15875">
            <a:solidFill>
              <a:srgbClr val="3B6B4A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995160" y="1764792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こう出たらOK</a:t>
            </a:r>
            <a:endParaRPr lang="en-US" sz="1000" dirty="0"/>
          </a:p>
        </p:txBody>
      </p:sp>
      <p:sp>
        <p:nvSpPr>
          <p:cNvPr id="20" name="Text 18"/>
          <p:cNvSpPr txBox="1"/>
          <p:nvPr/>
        </p:nvSpPr>
        <p:spPr>
          <a:xfrm>
            <a:off x="6995160" y="2057400"/>
            <a:ext cx="416052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工程ごとに進み、確認する所で止まる</a:t>
            </a:r>
            <a:endParaRPr lang="en-US" sz="1350" dirty="0"/>
          </a:p>
        </p:txBody>
      </p:sp>
      <p:sp>
        <p:nvSpPr>
          <p:cNvPr id="21" name="Shape 19"/>
          <p:cNvSpPr/>
          <p:nvPr/>
        </p:nvSpPr>
        <p:spPr>
          <a:xfrm>
            <a:off x="6766560" y="3090672"/>
            <a:ext cx="4617720" cy="267004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766560" y="3090672"/>
            <a:ext cx="54864" cy="2670048"/>
          </a:xfrm>
          <a:prstGeom prst="rect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995160" y="3163824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止まったら・気をつける所</a:t>
            </a:r>
            <a:endParaRPr lang="en-US" sz="1000" dirty="0"/>
          </a:p>
        </p:txBody>
      </p:sp>
      <p:sp>
        <p:nvSpPr>
          <p:cNvPr id="24" name="Text 22"/>
          <p:cNvSpPr txBox="1"/>
          <p:nvPr/>
        </p:nvSpPr>
        <p:spPr>
          <a:xfrm>
            <a:off x="6995160" y="3474720"/>
            <a:ext cx="4206240" cy="2212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・Plus以上の機能です。Free・Goでは使えません</a:t>
            </a:r>
            <a:endParaRPr lang="en-US" sz="1250" dirty="0"/>
          </a:p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・プロジェクトの中でWorkを選ぶと、そのプロジェクトの資料と指示を使って動きます</a:t>
            </a:r>
            <a:endParaRPr lang="en-US" sz="1250" dirty="0"/>
          </a:p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・Workは専用の利用枠を使います。残りは画面で確かめます</a:t>
            </a:r>
            <a:endParaRPr lang="en-US" sz="1250" dirty="0"/>
          </a:p>
        </p:txBody>
      </p:sp>
      <p:sp>
        <p:nvSpPr>
          <p:cNvPr id="25" name="Text 23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第9回　複数の工程をまとめて任せる</a:t>
            </a:r>
            <a:endParaRPr lang="en-US" sz="900" dirty="0"/>
          </a:p>
        </p:txBody>
      </p:sp>
      <p:sp>
        <p:nvSpPr>
          <p:cNvPr id="26" name="Text 24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画面手順 1/3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画面手順　STEP 2 / 3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途中の承認で止める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691640"/>
            <a:ext cx="5715000" cy="1874520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05840" y="1764792"/>
            <a:ext cx="5257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どこを開く・どこを押す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1005840" y="2194560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05840" y="21945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417320" y="2157984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「設定」→「アプリ」→「許可を求める」を開く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1005840" y="2624328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005840" y="262432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417320" y="2587752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「常に確認」になっているかを確かめる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1005840" y="3054096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005840" y="3054096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1417320" y="3017520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止まったら、内容を読んで「今回のみ許可」を押す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6766560" y="1691640"/>
            <a:ext cx="4617720" cy="1234440"/>
          </a:xfrm>
          <a:prstGeom prst="rect">
            <a:avLst/>
          </a:prstGeom>
          <a:solidFill>
            <a:srgbClr val="E7F0E9"/>
          </a:solidFill>
          <a:ln w="15875">
            <a:solidFill>
              <a:srgbClr val="3B6B4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995160" y="1764792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こう出たらOK</a:t>
            </a:r>
            <a:endParaRPr lang="en-US" sz="1000" dirty="0"/>
          </a:p>
        </p:txBody>
      </p:sp>
      <p:sp>
        <p:nvSpPr>
          <p:cNvPr id="17" name="Text 15"/>
          <p:cNvSpPr txBox="1"/>
          <p:nvPr/>
        </p:nvSpPr>
        <p:spPr>
          <a:xfrm>
            <a:off x="6995160" y="2057400"/>
            <a:ext cx="416052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送信・作成などの前に、必ず確認の画面で止まる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6766560" y="3090672"/>
            <a:ext cx="4617720" cy="267004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766560" y="3090672"/>
            <a:ext cx="54864" cy="2670048"/>
          </a:xfrm>
          <a:prstGeom prst="rect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995160" y="3163824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止まったら・気をつける所</a:t>
            </a:r>
            <a:endParaRPr lang="en-US" sz="1000" dirty="0"/>
          </a:p>
        </p:txBody>
      </p:sp>
      <p:sp>
        <p:nvSpPr>
          <p:cNvPr id="21" name="Text 19"/>
          <p:cNvSpPr txBox="1"/>
          <p:nvPr/>
        </p:nvSpPr>
        <p:spPr>
          <a:xfrm>
            <a:off x="6995160" y="3474720"/>
            <a:ext cx="4206240" cy="2212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・止まった所が、設計書の「人が確認する所」と合っているかを見ます</a:t>
            </a:r>
            <a:endParaRPr lang="en-US" sz="1250" dirty="0"/>
          </a:p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・合っていなければ、設計書の確認の位置を上流へ動かします</a:t>
            </a:r>
            <a:endParaRPr lang="en-US" sz="1250" dirty="0"/>
          </a:p>
        </p:txBody>
      </p:sp>
      <p:sp>
        <p:nvSpPr>
          <p:cNvPr id="22" name="Text 20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第9回　複数の工程をまとめて任せる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画面手順 2/3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画面手順　STEP 3 / 3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調べものを、deep research に任せる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691640"/>
            <a:ext cx="5715000" cy="1874520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05840" y="1764792"/>
            <a:ext cx="5257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どこを開く・どこを押す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1005840" y="2194560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05840" y="21945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417320" y="2157984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入力欄の「＋」→「deep research」を押す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1005840" y="2624328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005840" y="262432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417320" y="2587752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何を・誰向けに・どんな条件で・どんな形で、を書く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1005840" y="3054096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005840" y="3054096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1417320" y="3017520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出てきた調査計画を直してから、進める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777240" y="3730752"/>
            <a:ext cx="5715000" cy="2029968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1005840" y="3803904"/>
            <a:ext cx="5257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書く4点（例）</a:t>
            </a:r>
            <a:endParaRPr lang="en-US" sz="1000" dirty="0"/>
          </a:p>
        </p:txBody>
      </p:sp>
      <p:sp>
        <p:nvSpPr>
          <p:cNvPr id="17" name="Text 15"/>
          <p:cNvSpPr txBox="1"/>
          <p:nvPr/>
        </p:nvSpPr>
        <p:spPr>
          <a:xfrm>
            <a:off x="1005840" y="4114800"/>
            <a:ext cx="5257800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何を：同業他社の値上げの事例</a:t>
            </a:r>
            <a:endParaRPr lang="en-US" sz="12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誰向け：社長の判断材料として</a:t>
            </a:r>
            <a:endParaRPr lang="en-US" sz="12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条件：直近1年・国内・出典つき</a:t>
            </a:r>
            <a:endParaRPr lang="en-US" sz="12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形：A4一枚の表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6766560" y="1691640"/>
            <a:ext cx="4617720" cy="1234440"/>
          </a:xfrm>
          <a:prstGeom prst="rect">
            <a:avLst/>
          </a:prstGeom>
          <a:solidFill>
            <a:srgbClr val="E7F0E9"/>
          </a:solidFill>
          <a:ln w="15875">
            <a:solidFill>
              <a:srgbClr val="3B6B4A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995160" y="1764792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こう出たらOK</a:t>
            </a:r>
            <a:endParaRPr lang="en-US" sz="1000" dirty="0"/>
          </a:p>
        </p:txBody>
      </p:sp>
      <p:sp>
        <p:nvSpPr>
          <p:cNvPr id="20" name="Text 18"/>
          <p:cNvSpPr txBox="1"/>
          <p:nvPr/>
        </p:nvSpPr>
        <p:spPr>
          <a:xfrm>
            <a:off x="6995160" y="2057400"/>
            <a:ext cx="416052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出典つきのレポートが出る。Word・PDFでも保存できる</a:t>
            </a:r>
            <a:endParaRPr lang="en-US" sz="1350" dirty="0"/>
          </a:p>
        </p:txBody>
      </p:sp>
      <p:sp>
        <p:nvSpPr>
          <p:cNvPr id="21" name="Shape 19"/>
          <p:cNvSpPr/>
          <p:nvPr/>
        </p:nvSpPr>
        <p:spPr>
          <a:xfrm>
            <a:off x="6766560" y="3090672"/>
            <a:ext cx="4617720" cy="267004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766560" y="3090672"/>
            <a:ext cx="54864" cy="2670048"/>
          </a:xfrm>
          <a:prstGeom prst="rect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995160" y="3163824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止まったら・気をつける所</a:t>
            </a:r>
            <a:endParaRPr lang="en-US" sz="1000" dirty="0"/>
          </a:p>
        </p:txBody>
      </p:sp>
      <p:sp>
        <p:nvSpPr>
          <p:cNvPr id="24" name="Text 22"/>
          <p:cNvSpPr txBox="1"/>
          <p:nvPr/>
        </p:nvSpPr>
        <p:spPr>
          <a:xfrm>
            <a:off x="6995160" y="3474720"/>
            <a:ext cx="4206240" cy="2212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・回数の上限は、画面の残り回数で確かめます</a:t>
            </a:r>
            <a:endParaRPr lang="en-US" sz="1250" dirty="0"/>
          </a:p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・入力欄に「@Deepresearch」と打っても呼べます</a:t>
            </a:r>
            <a:endParaRPr lang="en-US" sz="1250" dirty="0"/>
          </a:p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・特定のサイトだけで調べるときは「Sites」→「サイトを管理」</a:t>
            </a:r>
            <a:endParaRPr lang="en-US" sz="1250" dirty="0"/>
          </a:p>
        </p:txBody>
      </p:sp>
      <p:sp>
        <p:nvSpPr>
          <p:cNvPr id="25" name="Text 23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第9回　複数の工程をまとめて任せる</a:t>
            </a:r>
            <a:endParaRPr lang="en-US" sz="900" dirty="0"/>
          </a:p>
        </p:txBody>
      </p:sp>
      <p:sp>
        <p:nvSpPr>
          <p:cNvPr id="26" name="Text 24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画面手順 3/3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記入例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設計書は、この形で書きます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691640"/>
            <a:ext cx="10607040" cy="3931920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51560" y="1709928"/>
            <a:ext cx="100584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多工程タスク設計書（記入例：見積の作成）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1097280" y="2331720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工程1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3611880" y="2331720"/>
            <a:ext cx="7452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類似案件を過去実績から3件探す／やらないこと：金額の算出</a:t>
            </a:r>
            <a:endParaRPr lang="en-US" sz="1150" dirty="0"/>
          </a:p>
        </p:txBody>
      </p:sp>
      <p:sp>
        <p:nvSpPr>
          <p:cNvPr id="9" name="Text 7"/>
          <p:cNvSpPr txBox="1"/>
          <p:nvPr/>
        </p:nvSpPr>
        <p:spPr>
          <a:xfrm>
            <a:off x="1097280" y="2862072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└ 人の確認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3611880" y="2862072"/>
            <a:ext cx="7452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要。社長が案件の妥当性を見る（← ここが最上流）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1097280" y="3392424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工程2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3611880" y="3392424"/>
            <a:ext cx="7452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材料費と工数から概算を出す／やらないこと：値引きの判断</a:t>
            </a:r>
            <a:endParaRPr lang="en-US" sz="1150" dirty="0"/>
          </a:p>
        </p:txBody>
      </p:sp>
      <p:sp>
        <p:nvSpPr>
          <p:cNvPr id="13" name="Text 11"/>
          <p:cNvSpPr txBox="1"/>
          <p:nvPr/>
        </p:nvSpPr>
        <p:spPr>
          <a:xfrm>
            <a:off x="1097280" y="3922776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└ 人の確認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3611880" y="3922776"/>
            <a:ext cx="7452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不要（工程3で最終確認するため）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1097280" y="445312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工程3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3611880" y="4453128"/>
            <a:ext cx="7452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稟議の形式に整える／やらないこと：送信</a:t>
            </a:r>
            <a:endParaRPr lang="en-US" sz="1150" dirty="0"/>
          </a:p>
        </p:txBody>
      </p:sp>
      <p:sp>
        <p:nvSpPr>
          <p:cNvPr id="17" name="Text 15"/>
          <p:cNvSpPr txBox="1"/>
          <p:nvPr/>
        </p:nvSpPr>
        <p:spPr>
          <a:xfrm>
            <a:off x="1097280" y="4983480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└ 人の確認</a:t>
            </a: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3611880" y="4983480"/>
            <a:ext cx="7452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要。金額が確定するため、社長が承認してから提出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777240" y="5751576"/>
            <a:ext cx="10607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確認を最後にだけ置くと、そこまでに誤りが増幅しています。上流に1つ置くほうが、結果的に手間が減ります。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第9回　複数の工程をまとめて任せる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記入例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止まりやすい所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ここで止まりやすい。止まったら、こうします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737360"/>
            <a:ext cx="106070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51560" y="1856232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こうなったら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051560" y="2121408"/>
            <a:ext cx="4454957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一発で、うまく動いてしまった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762549" y="1847088"/>
            <a:ext cx="18288" cy="859536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080760" y="1856232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こうします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080760" y="2121408"/>
            <a:ext cx="5091379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わざと壊します。入力を1つ欠けさせて、どこで止まるか・どこで気づけるかを確かめます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777240" y="2944368"/>
            <a:ext cx="106070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051560" y="3063240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こうなったら</a:t>
            </a:r>
            <a:endParaRPr lang="en-US" sz="900" dirty="0"/>
          </a:p>
        </p:txBody>
      </p:sp>
      <p:sp>
        <p:nvSpPr>
          <p:cNvPr id="12" name="Text 10"/>
          <p:cNvSpPr txBox="1"/>
          <p:nvPr/>
        </p:nvSpPr>
        <p:spPr>
          <a:xfrm>
            <a:off x="1051560" y="3328416"/>
            <a:ext cx="4454957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Work が画面に出ない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5762549" y="3054096"/>
            <a:ext cx="18288" cy="859536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080760" y="3063240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こうします</a:t>
            </a:r>
            <a:endParaRPr lang="en-US" sz="900" dirty="0"/>
          </a:p>
        </p:txBody>
      </p:sp>
      <p:sp>
        <p:nvSpPr>
          <p:cNvPr id="15" name="Text 13"/>
          <p:cNvSpPr txBox="1"/>
          <p:nvPr/>
        </p:nvSpPr>
        <p:spPr>
          <a:xfrm>
            <a:off x="6080760" y="3328416"/>
            <a:ext cx="5091379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Plus以上の機能です。出ないときは、工程ごとに会話を分け、前の出力を次の冒頭に貼って順に流します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777240" y="4151376"/>
            <a:ext cx="106070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1051560" y="4270248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こうなったら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051560" y="4535424"/>
            <a:ext cx="4454957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工程を分けず、1つの長い指示にしたくなる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5762549" y="4261104"/>
            <a:ext cx="18288" cy="859536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080760" y="4270248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こうします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080760" y="4535424"/>
            <a:ext cx="5091379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一度そのまま流して、直しにくさを見ていただきます。分けたほうが、直す場所が分かります</a:t>
            </a:r>
            <a:endParaRPr lang="en-US" sz="1250" dirty="0"/>
          </a:p>
        </p:txBody>
      </p:sp>
      <p:sp>
        <p:nvSpPr>
          <p:cNvPr id="22" name="Text 20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第9回　複数の工程をまとめて任せる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止まりやすい所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想定問答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この回で、よく聞かれること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737360"/>
            <a:ext cx="10607040" cy="117043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1737360"/>
            <a:ext cx="54864" cy="1170432"/>
          </a:xfrm>
          <a:prstGeom prst="rect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97280" y="1828800"/>
            <a:ext cx="9966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「どこまで任せていいのか、基準はありますか」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1097280" y="2231136"/>
            <a:ext cx="9966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失敗したときの損害で決めます。取り返しがつくものは任せ、つかないものは任せません。金額・社外・不可逆の3つが境界です。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777240" y="3035808"/>
            <a:ext cx="10607040" cy="117043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77240" y="3035808"/>
            <a:ext cx="54864" cy="1170432"/>
          </a:xfrm>
          <a:prstGeom prst="rect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097280" y="3127248"/>
            <a:ext cx="9966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「ChatGPT Work に任せればいいのでは」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097280" y="3529584"/>
            <a:ext cx="9966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使って構いません。ただし、任せる範囲と確認ポイントの設計は同じです。機能が変わっても、設計は変わりません。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777240" y="4334256"/>
            <a:ext cx="10607040" cy="117043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77240" y="4334256"/>
            <a:ext cx="54864" cy="1170432"/>
          </a:xfrm>
          <a:prstGeom prst="rect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097280" y="4425696"/>
            <a:ext cx="9966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「設計書は誰のために書くのですか」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1097280" y="4828032"/>
            <a:ext cx="9966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担当者が替わったときのためです。頭の中にしかない設計は、引き継げません。第11回の体制設計でも使います。</a:t>
            </a:r>
            <a:endParaRPr lang="en-US" sz="1250" dirty="0"/>
          </a:p>
        </p:txBody>
      </p:sp>
      <p:sp>
        <p:nvSpPr>
          <p:cNvPr id="16" name="Text 14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第9回　複数の工程をまとめて任せる</a:t>
            </a:r>
            <a:endParaRPr lang="en-US" sz="900" dirty="0"/>
          </a:p>
        </p:txBody>
      </p:sp>
      <p:sp>
        <p:nvSpPr>
          <p:cNvPr id="17" name="Text 15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想定問答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用語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今日出てきた言葉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828800"/>
            <a:ext cx="106070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97280" y="1920240"/>
            <a:ext cx="2969971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多工程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065422" y="1956816"/>
            <a:ext cx="18288" cy="822960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383634" y="1920240"/>
            <a:ext cx="668243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複数の手順がつながった仕事。途中で判断が挟まるので設計が要ります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777240" y="3063240"/>
            <a:ext cx="106070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97280" y="3154680"/>
            <a:ext cx="2969971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確認ポイント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4065422" y="3191256"/>
            <a:ext cx="18288" cy="822960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383634" y="3154680"/>
            <a:ext cx="668243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人が止める場所。最も上流に置きます。回数ではなく位置で効きます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777240" y="4297680"/>
            <a:ext cx="106070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097280" y="4389120"/>
            <a:ext cx="2969971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ChatGPT Work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4065422" y="4425696"/>
            <a:ext cx="18288" cy="822960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4383634" y="4389120"/>
            <a:ext cx="668243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複数の工程を続けて実行させる機能（Plus以上）。設計の考え方は同じです</a:t>
            </a:r>
            <a:endParaRPr lang="en-US" sz="1250" dirty="0"/>
          </a:p>
        </p:txBody>
      </p:sp>
      <p:sp>
        <p:nvSpPr>
          <p:cNvPr id="16" name="Text 14"/>
          <p:cNvSpPr txBox="1"/>
          <p:nvPr/>
        </p:nvSpPr>
        <p:spPr>
          <a:xfrm>
            <a:off x="777240" y="5623560"/>
            <a:ext cx="10607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配布した用語辞典にも同じものが載っています。覚える必要はありません。</a:t>
            </a:r>
            <a:endParaRPr lang="en-US" sz="1150" dirty="0"/>
          </a:p>
        </p:txBody>
      </p:sp>
      <p:sp>
        <p:nvSpPr>
          <p:cNvPr id="17" name="Text 15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第9回　複数の工程をまとめて任せる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用語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業務への組み込み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帰る前に決めること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777240" y="1572768"/>
            <a:ext cx="10607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ここを決めないと、持ち帰っても使われません。講師が書き留めます。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777240" y="2103120"/>
            <a:ext cx="106070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2103120"/>
            <a:ext cx="54864" cy="914400"/>
          </a:xfrm>
          <a:prstGeom prst="rect">
            <a:avLst/>
          </a:prstGeom>
          <a:solidFill>
            <a:srgbClr val="3B6B4A"/>
          </a:solidFill>
          <a:ln w="12700">
            <a:solidFill>
              <a:srgbClr val="3B6B4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143000" y="2176272"/>
            <a:ext cx="275783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確認役は誰か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4006901" y="2176272"/>
            <a:ext cx="7011619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最上流の確認を、誰がやるか。社長でなくても構いません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777240" y="3154680"/>
            <a:ext cx="106070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" y="3154680"/>
            <a:ext cx="54864" cy="914400"/>
          </a:xfrm>
          <a:prstGeom prst="rect">
            <a:avLst/>
          </a:prstGeom>
          <a:solidFill>
            <a:srgbClr val="3B6B4A"/>
          </a:solidFill>
          <a:ln w="12700">
            <a:solidFill>
              <a:srgbClr val="3B6B4A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143000" y="3227832"/>
            <a:ext cx="275783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いつ本番で流すか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4006901" y="3227832"/>
            <a:ext cx="7011619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来週の実案件で1回。テストのままにしません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777240" y="4206240"/>
            <a:ext cx="106070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7240" y="4206240"/>
            <a:ext cx="54864" cy="914400"/>
          </a:xfrm>
          <a:prstGeom prst="rect">
            <a:avLst/>
          </a:prstGeom>
          <a:solidFill>
            <a:srgbClr val="3B6B4A"/>
          </a:solidFill>
          <a:ln w="12700">
            <a:solidFill>
              <a:srgbClr val="3B6B4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1143000" y="4279392"/>
            <a:ext cx="275783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壊れたらどうするか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4006901" y="4279392"/>
            <a:ext cx="7011619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手動に戻す手順を、確認役の方に共有します</a:t>
            </a:r>
            <a:endParaRPr lang="en-US" sz="1250" dirty="0"/>
          </a:p>
        </p:txBody>
      </p:sp>
      <p:sp>
        <p:nvSpPr>
          <p:cNvPr id="17" name="Text 15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第9回　複数の工程をまとめて任せる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組み込み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2320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685800"/>
            <a:ext cx="593994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今日の宿題　ひとつだけ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777240" y="1188720"/>
            <a:ext cx="5939942" cy="1600200"/>
          </a:xfrm>
          <a:prstGeom prst="rect">
            <a:avLst/>
          </a:prstGeom>
          <a:solidFill>
            <a:srgbClr val="2E2A26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143000" y="1261872"/>
            <a:ext cx="5208422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設計した多工程の仕事を、1回だけ本番で流す。確認ポイントで必ず人が見る。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3063240"/>
            <a:ext cx="593994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なぜこの宿題か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3383280"/>
            <a:ext cx="5939942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45000"/>
              </a:lnSpc>
              <a:buNone/>
            </a:pPr>
            <a:r>
              <a:rPr lang="en-US" sz="1250" dirty="0">
                <a:solidFill>
                  <a:srgbClr val="CFC6B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設計は、本番で1回流すまで机上の空論です。確認ポイントが実際に機能したかどうかを、次回お聞かせください。機能しなかった場合は、置く位置を変えます。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6900062" y="731520"/>
            <a:ext cx="18288" cy="4937760"/>
          </a:xfrm>
          <a:prstGeom prst="rect">
            <a:avLst/>
          </a:prstGeom>
          <a:solidFill>
            <a:srgbClr val="4A443D"/>
          </a:solidFill>
          <a:ln w="12700">
            <a:solidFill>
              <a:srgbClr val="4A443D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082942" y="685800"/>
            <a:ext cx="430133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9FC2A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次回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7082942" y="1188720"/>
            <a:ext cx="430133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次回は「品質を測る・壊れたら気づく」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7082942" y="2194560"/>
            <a:ext cx="430133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CFC6B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次回は、上級編でいちばん差がつく回です。「なんとなく良くなった」を終わらせます。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7082942" y="3337560"/>
            <a:ext cx="430133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9FC2A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次回の持ち物</a:t>
            </a:r>
            <a:endParaRPr lang="en-US" sz="1000" dirty="0"/>
          </a:p>
        </p:txBody>
      </p:sp>
      <p:sp>
        <p:nvSpPr>
          <p:cNvPr id="12" name="Text 10"/>
          <p:cNvSpPr txBox="1"/>
          <p:nvPr/>
        </p:nvSpPr>
        <p:spPr>
          <a:xfrm>
            <a:off x="7082942" y="3657600"/>
            <a:ext cx="430133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・社内で実際に出た質問・依頼 10件（第8回で集めたものでも構いません）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7082942" y="5303520"/>
            <a:ext cx="430133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この内容は、次回の3日前にあらためてお送りします。</a:t>
            </a:r>
            <a:endParaRPr lang="en-US" sz="1000" dirty="0"/>
          </a:p>
        </p:txBody>
      </p:sp>
      <p:sp>
        <p:nvSpPr>
          <p:cNvPr id="14" name="Text 12"/>
          <p:cNvSpPr txBox="1"/>
          <p:nvPr/>
        </p:nvSpPr>
        <p:spPr>
          <a:xfrm>
            <a:off x="777240" y="6382512"/>
            <a:ext cx="10607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E655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第9回　複数の工程をまとめて任せる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第9回 複数の工程をまとめて任せる</dc:title>
  <dc:subject>PptxGenJS Presentation</dc:subject>
  <dc:creator>経営者のためのAI実装講座</dc:creator>
  <cp:lastModifiedBy>経営者のためのAI実装講座</cp:lastModifiedBy>
  <cp:revision>1</cp:revision>
  <dcterms:created xsi:type="dcterms:W3CDTF">2026-10-02T14:07:06Z</dcterms:created>
  <dcterms:modified xsi:type="dcterms:W3CDTF">2026-10-02T14:07:06Z</dcterms:modified>
</cp:coreProperties>
</file>