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上級編の初回。基礎編の成果物が実際に使われているかを、ここで必ず確認する。使われていなければ、第5回相当をやり直す判断もありうる。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「AIは速いのに前後で時間が消えている」は、受講者自身が薄々感じている。具体的な業務名を1つ挙げてもらうと早い。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抽象度が上がることを先に断っておく。ただし進め方は同じで、今日も1本動かすと宣言する。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3条件のうち2つ目を強調。取り返しがつかない工程を自動化すると、事故が外に出る。ここが第9回の確認ポイント設計につながる。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この失敗談は、実例として話せると強い。なければ「よく聞く話」として話す。誇張しない。
通知と手動代替手順の2つを、その場で組み込むところまで見せる。ここを見せないと、受講者は本体だけ作って満足してしまう。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道具を増やさない、を地図で言う。3つ目はPlus以上。プランが届かない場合は講師の環境で見せ、「できること」として持ち帰ってもらう。6つ目のGASは、必要な所だけ。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決まった時刻に、勝手に動くものを作ります。チャットに、やってほしいことをそのまま書いて送っています。確認が出ました。これで毎週月曜に届きます。
第2回で「毎朝のまとめ」を予約済みなら、それを開いて「これと同じです」と見せるのが早い。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今度は、何かあったときだけ知らせてくるものです。「あったときだけ知らせて」と書いて送っています。何もない日は、何も届きません。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時刻ではなく、メールが届いたことをきっかけに動かします。Workを開いて、「どんなときに」「何をするか」を書いています。「返信はしないでください」と書いたのがここです。
プランが届かないときは、講師の環境で見せる。デスクトップアプリでは作成・編集ができないので、Web版で開く。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勝手に送られないように、必ず確認が入る設定にします。設定の「アプリ」から「許可を求める」を開いて、「常に確認」にしています。これで、何をするにも一度止まります。
カレンダーへの予定登録は、ヘルプでは確認できていない。「確認と候補の提案まで」と説明し、登録は当日の画面で試してから話す。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最後に、止め方を確かめます。サイドバーの「スケジュール済み」を開いて、タスクのメニューから一時停止を選んでいます。止め方が分かっていれば、安心して動かせます。
GASが要る3つに当てはまるときだけ、既存のデモ（demo/ 問い合わせ振り分け.gs）を見せる。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「返信そのものは自動化しない」を指差して言う。線の引き方が今日の学び。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【講師メモ：この回でよく起きること】
・権限がなくて設定できない（情シスや外部ベンダー管理） → 事故ではなく発見です。第11回の権限管理の題材として記録し、その場は講師の環境でデモに切り替えます
・組んだものが動かない → 講師にも分からないことはあります。その場で調べる姿を見せてください。それ自体がAI時代の仕事の実演になります
・「自分では作れない」と言われる → 作れなくて構いません。目標は、発注できるようになることです
2つ目は講師にとって試練だが、むしろ機会。「分かりません、調べます」と言って調べる過程を見せると、受講者の信頼はむしろ上がる。知ったかぶりが最悪。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1つ目は毎回出る。作れないことを恥じる必要はない、と明言する。発注できる経営者は、外注先から見ても仕事がしやすい相手だと補足すると納得されやすい。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通知と手動代替の2語は、この回の合言葉。以後、自動化の話が出るたびに『通知は？』と聞けるようになる。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本番開始日を決める。テスト運用のまま2週間置くと、そのまま忘れられる。
【補足：この回で必ず伝えること】ツールを増やさないでください
新しいサービスを3つ契約して、どれも中途半端に触って終わる——これがいちばん多い失敗です。いま使っている基盤の中でできることが大半です。増やすのは、必要だと分かってからで間に合います。
よくある型：転記の自動化は、時間の削減より、転記漏れが原因のクレームが消えることのほうが効く。時間だけで測ると価値を見誤る。
費用の話が出たら、第11回で管理表に載せると答える。ここで契約判断まで踏み込まない。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「直さなくてよい」と明示する。直そうとして詰まり、報告が来なくなるのを防ぐ。記録だけでよい。
次回の質問10件は、事前に集めておいてもらうと当日が速い。社員に聞いてもらう形でよい。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960120"/>
            <a:ext cx="10607040" cy="320040"/>
          </a:xfrm>
          <a:prstGeom prst="rect">
            <a:avLst/>
          </a:prstGeom>
          <a:noFill/>
          <a:ln/>
        </p:spPr>
        <p:txBody>
          <a:bodyPr wrap="square" lIns="0" tIns="0" rIns="0" bIns="0" rtlCol="0" anchor="ctr"/>
          <a:lstStyle/>
          <a:p>
            <a:pPr indent="0" marL="0">
              <a:buNone/>
            </a:pPr>
            <a:r>
              <a:rPr lang="en-US" sz="1200" spc="300" kern="0" dirty="0">
                <a:solidFill>
                  <a:srgbClr val="B9B0A4"/>
                </a:solidFill>
                <a:latin typeface="Yu Gothic" pitchFamily="34" charset="0"/>
                <a:ea typeface="Yu Gothic" pitchFamily="34" charset="-122"/>
                <a:cs typeface="Yu Gothic" pitchFamily="34" charset="-120"/>
              </a:rPr>
              <a:t>経営者のための AI実装講座</a:t>
            </a:r>
            <a:endParaRPr lang="en-US" sz="1200" dirty="0"/>
          </a:p>
        </p:txBody>
      </p:sp>
      <p:sp>
        <p:nvSpPr>
          <p:cNvPr id="3" name="Text 1"/>
          <p:cNvSpPr txBox="1"/>
          <p:nvPr/>
        </p:nvSpPr>
        <p:spPr>
          <a:xfrm>
            <a:off x="777240" y="1371600"/>
            <a:ext cx="3657600" cy="822960"/>
          </a:xfrm>
          <a:prstGeom prst="rect">
            <a:avLst/>
          </a:prstGeom>
          <a:noFill/>
          <a:ln/>
        </p:spPr>
        <p:txBody>
          <a:bodyPr wrap="square" lIns="0" tIns="0" rIns="0" bIns="0" rtlCol="0" anchor="ctr"/>
          <a:lstStyle/>
          <a:p>
            <a:pPr indent="0" marL="0">
              <a:buNone/>
            </a:pPr>
            <a:r>
              <a:rPr lang="en-US" sz="4400" b="1" dirty="0">
                <a:solidFill>
                  <a:srgbClr val="B04A2F"/>
                </a:solidFill>
                <a:latin typeface="Yu Gothic" pitchFamily="34" charset="0"/>
                <a:ea typeface="Yu Gothic" pitchFamily="34" charset="-122"/>
                <a:cs typeface="Yu Gothic" pitchFamily="34" charset="-120"/>
              </a:rPr>
              <a:t>第 7 回</a:t>
            </a:r>
            <a:endParaRPr lang="en-US" sz="4400" dirty="0"/>
          </a:p>
        </p:txBody>
      </p:sp>
      <p:sp>
        <p:nvSpPr>
          <p:cNvPr id="4" name="Text 2"/>
          <p:cNvSpPr txBox="1"/>
          <p:nvPr/>
        </p:nvSpPr>
        <p:spPr>
          <a:xfrm>
            <a:off x="777240" y="2286000"/>
            <a:ext cx="10607040" cy="1188720"/>
          </a:xfrm>
          <a:prstGeom prst="rect">
            <a:avLst/>
          </a:prstGeom>
          <a:noFill/>
          <a:ln/>
        </p:spPr>
        <p:txBody>
          <a:bodyPr wrap="square" lIns="0" tIns="0" rIns="0" bIns="0" rtlCol="0" anchor="ctr"/>
          <a:lstStyle/>
          <a:p>
            <a:pPr indent="0" marL="0">
              <a:lnSpc>
                <a:spcPct val="125000"/>
              </a:lnSpc>
              <a:buNone/>
            </a:pPr>
            <a:r>
              <a:rPr lang="en-US" sz="3600" b="1" dirty="0">
                <a:solidFill>
                  <a:srgbClr val="FFFFFF"/>
                </a:solidFill>
                <a:latin typeface="Yu Gothic" pitchFamily="34" charset="0"/>
                <a:ea typeface="Yu Gothic" pitchFamily="34" charset="-122"/>
                <a:cs typeface="Yu Gothic" pitchFamily="34" charset="-120"/>
              </a:rPr>
              <a:t>手作業のつなぎ目をなくす</a:t>
            </a:r>
            <a:endParaRPr lang="en-US" sz="3600" dirty="0"/>
          </a:p>
        </p:txBody>
      </p:sp>
      <p:sp>
        <p:nvSpPr>
          <p:cNvPr id="5" name="Text 3"/>
          <p:cNvSpPr txBox="1"/>
          <p:nvPr/>
        </p:nvSpPr>
        <p:spPr>
          <a:xfrm>
            <a:off x="777240" y="3520440"/>
            <a:ext cx="10607040" cy="457200"/>
          </a:xfrm>
          <a:prstGeom prst="rect">
            <a:avLst/>
          </a:prstGeom>
          <a:noFill/>
          <a:ln/>
        </p:spPr>
        <p:txBody>
          <a:bodyPr wrap="square" lIns="0" tIns="0" rIns="0" bIns="0" rtlCol="0" anchor="ctr"/>
          <a:lstStyle/>
          <a:p>
            <a:pPr indent="0" marL="0">
              <a:buNone/>
            </a:pPr>
            <a:r>
              <a:rPr lang="en-US" sz="1700" dirty="0">
                <a:solidFill>
                  <a:srgbClr val="CFC6B8"/>
                </a:solidFill>
                <a:latin typeface="Yu Gothic" pitchFamily="34" charset="0"/>
                <a:ea typeface="Yu Gothic" pitchFamily="34" charset="-122"/>
                <a:cs typeface="Yu Gothic" pitchFamily="34" charset="-120"/>
              </a:rPr>
              <a:t>点で使う、から、流れで使うへ</a:t>
            </a:r>
            <a:endParaRPr lang="en-US" sz="1700" dirty="0"/>
          </a:p>
        </p:txBody>
      </p:sp>
      <p:sp>
        <p:nvSpPr>
          <p:cNvPr id="6" name="Shape 4"/>
          <p:cNvSpPr/>
          <p:nvPr/>
        </p:nvSpPr>
        <p:spPr>
          <a:xfrm>
            <a:off x="777240" y="4343400"/>
            <a:ext cx="10607040" cy="960120"/>
          </a:xfrm>
          <a:prstGeom prst="rect">
            <a:avLst/>
          </a:prstGeom>
          <a:solidFill>
            <a:srgbClr val="2E2A26"/>
          </a:solidFill>
          <a:ln w="12700">
            <a:solidFill>
              <a:srgbClr val="B04A2F"/>
            </a:solidFill>
            <a:prstDash val="solid"/>
          </a:ln>
        </p:spPr>
      </p:sp>
      <p:sp>
        <p:nvSpPr>
          <p:cNvPr id="7" name="Text 5"/>
          <p:cNvSpPr txBox="1"/>
          <p:nvPr/>
        </p:nvSpPr>
        <p:spPr>
          <a:xfrm>
            <a:off x="1097280" y="4480560"/>
            <a:ext cx="9966960"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この回で手元に残るもの</a:t>
            </a:r>
            <a:endParaRPr lang="en-US" sz="1000" dirty="0"/>
          </a:p>
        </p:txBody>
      </p:sp>
      <p:sp>
        <p:nvSpPr>
          <p:cNvPr id="8" name="Text 6"/>
          <p:cNvSpPr txBox="1"/>
          <p:nvPr/>
        </p:nvSpPr>
        <p:spPr>
          <a:xfrm>
            <a:off x="1097280" y="4754880"/>
            <a:ext cx="9966960" cy="411480"/>
          </a:xfrm>
          <a:prstGeom prst="rect">
            <a:avLst/>
          </a:prstGeom>
          <a:noFill/>
          <a:ln/>
        </p:spPr>
        <p:txBody>
          <a:bodyPr wrap="square" lIns="0" tIns="0" rIns="0" bIns="0" rtlCol="0" anchor="ctr"/>
          <a:lstStyle/>
          <a:p>
            <a:pPr indent="0" marL="0">
              <a:buNone/>
            </a:pPr>
            <a:r>
              <a:rPr lang="en-US" sz="1600" b="1" dirty="0">
                <a:solidFill>
                  <a:srgbClr val="FFFFFF"/>
                </a:solidFill>
                <a:latin typeface="Yu Gothic" pitchFamily="34" charset="0"/>
                <a:ea typeface="Yu Gothic" pitchFamily="34" charset="-122"/>
                <a:cs typeface="Yu Gothic" pitchFamily="34" charset="-120"/>
              </a:rPr>
              <a:t>自動で流れる業務フロー 1本</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今日の出発点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AIは動いている。でも、その前後はまだ人が運んでいます。</a:t>
            </a:r>
            <a:endParaRPr lang="en-US" sz="2600" dirty="0"/>
          </a:p>
        </p:txBody>
      </p:sp>
      <p:sp>
        <p:nvSpPr>
          <p:cNvPr id="4" name="Shape 2"/>
          <p:cNvSpPr/>
          <p:nvPr/>
        </p:nvSpPr>
        <p:spPr>
          <a:xfrm>
            <a:off x="777240" y="1783080"/>
            <a:ext cx="10607040" cy="713232"/>
          </a:xfrm>
          <a:prstGeom prst="rect">
            <a:avLst/>
          </a:prstGeom>
          <a:solidFill>
            <a:srgbClr val="FFFFFF"/>
          </a:solidFill>
          <a:ln w="12700">
            <a:solidFill>
              <a:srgbClr val="EDE7DB"/>
            </a:solidFill>
            <a:prstDash val="solid"/>
          </a:ln>
        </p:spPr>
      </p:sp>
      <p:sp>
        <p:nvSpPr>
          <p:cNvPr id="5" name="Text 3"/>
          <p:cNvSpPr txBox="1"/>
          <p:nvPr/>
        </p:nvSpPr>
        <p:spPr>
          <a:xfrm>
            <a:off x="1051560" y="1783080"/>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6" name="Text 4"/>
          <p:cNvSpPr txBox="1"/>
          <p:nvPr/>
        </p:nvSpPr>
        <p:spPr>
          <a:xfrm>
            <a:off x="1508760" y="1783080"/>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データを集めるのは人、AIに渡すのも人</a:t>
            </a:r>
            <a:endParaRPr lang="en-US" sz="1500" dirty="0"/>
          </a:p>
        </p:txBody>
      </p:sp>
      <p:sp>
        <p:nvSpPr>
          <p:cNvPr id="7" name="Shape 5"/>
          <p:cNvSpPr/>
          <p:nvPr/>
        </p:nvSpPr>
        <p:spPr>
          <a:xfrm>
            <a:off x="777240" y="2624328"/>
            <a:ext cx="10607040" cy="713232"/>
          </a:xfrm>
          <a:prstGeom prst="rect">
            <a:avLst/>
          </a:prstGeom>
          <a:solidFill>
            <a:srgbClr val="FFFFFF"/>
          </a:solidFill>
          <a:ln w="12700">
            <a:solidFill>
              <a:srgbClr val="EDE7DB"/>
            </a:solidFill>
            <a:prstDash val="solid"/>
          </a:ln>
        </p:spPr>
      </p:sp>
      <p:sp>
        <p:nvSpPr>
          <p:cNvPr id="8" name="Text 6"/>
          <p:cNvSpPr txBox="1"/>
          <p:nvPr/>
        </p:nvSpPr>
        <p:spPr>
          <a:xfrm>
            <a:off x="1051560" y="2624328"/>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9" name="Text 7"/>
          <p:cNvSpPr txBox="1"/>
          <p:nvPr/>
        </p:nvSpPr>
        <p:spPr>
          <a:xfrm>
            <a:off x="1508760" y="2624328"/>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出てきたものを保存するのも人、知らせるのも人</a:t>
            </a:r>
            <a:endParaRPr lang="en-US" sz="1500" dirty="0"/>
          </a:p>
        </p:txBody>
      </p:sp>
      <p:sp>
        <p:nvSpPr>
          <p:cNvPr id="10" name="Shape 8"/>
          <p:cNvSpPr/>
          <p:nvPr/>
        </p:nvSpPr>
        <p:spPr>
          <a:xfrm>
            <a:off x="777240" y="3465576"/>
            <a:ext cx="10607040" cy="713232"/>
          </a:xfrm>
          <a:prstGeom prst="rect">
            <a:avLst/>
          </a:prstGeom>
          <a:solidFill>
            <a:srgbClr val="FFFFFF"/>
          </a:solidFill>
          <a:ln w="12700">
            <a:solidFill>
              <a:srgbClr val="EDE7DB"/>
            </a:solidFill>
            <a:prstDash val="solid"/>
          </a:ln>
        </p:spPr>
      </p:sp>
      <p:sp>
        <p:nvSpPr>
          <p:cNvPr id="11" name="Text 9"/>
          <p:cNvSpPr txBox="1"/>
          <p:nvPr/>
        </p:nvSpPr>
        <p:spPr>
          <a:xfrm>
            <a:off x="1051560" y="3465576"/>
            <a:ext cx="365760" cy="713232"/>
          </a:xfrm>
          <a:prstGeom prst="rect">
            <a:avLst/>
          </a:prstGeom>
          <a:noFill/>
          <a:ln/>
        </p:spPr>
        <p:txBody>
          <a:bodyPr wrap="square" lIns="0" tIns="0" rIns="0" bIns="0" rtlCol="0" anchor="ctr"/>
          <a:lstStyle/>
          <a:p>
            <a:pPr indent="0" marL="0">
              <a:buNone/>
            </a:pPr>
            <a:r>
              <a:rPr lang="en-US" sz="1400" dirty="0">
                <a:solidFill>
                  <a:srgbClr val="8A8177"/>
                </a:solidFill>
                <a:latin typeface="Yu Gothic" pitchFamily="34" charset="0"/>
                <a:ea typeface="Yu Gothic" pitchFamily="34" charset="-122"/>
                <a:cs typeface="Yu Gothic" pitchFamily="34" charset="-120"/>
              </a:rPr>
              <a:t>―</a:t>
            </a:r>
            <a:endParaRPr lang="en-US" sz="1400" dirty="0"/>
          </a:p>
        </p:txBody>
      </p:sp>
      <p:sp>
        <p:nvSpPr>
          <p:cNvPr id="12" name="Text 10"/>
          <p:cNvSpPr txBox="1"/>
          <p:nvPr/>
        </p:nvSpPr>
        <p:spPr>
          <a:xfrm>
            <a:off x="1508760" y="3465576"/>
            <a:ext cx="9601200" cy="713232"/>
          </a:xfrm>
          <a:prstGeom prst="rect">
            <a:avLst/>
          </a:prstGeom>
          <a:noFill/>
          <a:ln/>
        </p:spPr>
        <p:txBody>
          <a:bodyPr wrap="square" lIns="0" tIns="0" rIns="0" bIns="0" rtlCol="0" anchor="ctr"/>
          <a:lstStyle/>
          <a:p>
            <a:pPr indent="0" marL="0">
              <a:buNone/>
            </a:pPr>
            <a:r>
              <a:rPr lang="en-US" sz="1500" dirty="0">
                <a:solidFill>
                  <a:srgbClr val="23201D"/>
                </a:solidFill>
                <a:latin typeface="Yu Gothic" pitchFamily="34" charset="0"/>
                <a:ea typeface="Yu Gothic" pitchFamily="34" charset="-122"/>
                <a:cs typeface="Yu Gothic" pitchFamily="34" charset="-120"/>
              </a:rPr>
              <a:t>AIの処理は速いのに、前後の運搬で時間が消えています</a:t>
            </a:r>
            <a:endParaRPr lang="en-US" sz="1500" dirty="0"/>
          </a:p>
        </p:txBody>
      </p:sp>
      <p:sp>
        <p:nvSpPr>
          <p:cNvPr id="13" name="Shape 11"/>
          <p:cNvSpPr/>
          <p:nvPr/>
        </p:nvSpPr>
        <p:spPr>
          <a:xfrm>
            <a:off x="777240" y="4526280"/>
            <a:ext cx="10607040" cy="914400"/>
          </a:xfrm>
          <a:prstGeom prst="rect">
            <a:avLst/>
          </a:prstGeom>
          <a:solidFill>
            <a:srgbClr val="B04A2F"/>
          </a:solidFill>
          <a:ln w="12700">
            <a:solidFill>
              <a:srgbClr val="B04A2F"/>
            </a:solidFill>
            <a:prstDash val="solid"/>
          </a:ln>
        </p:spPr>
      </p:sp>
      <p:sp>
        <p:nvSpPr>
          <p:cNvPr id="14" name="Text 12"/>
          <p:cNvSpPr txBox="1"/>
          <p:nvPr/>
        </p:nvSpPr>
        <p:spPr>
          <a:xfrm>
            <a:off x="1143000" y="4526280"/>
            <a:ext cx="9875520" cy="914400"/>
          </a:xfrm>
          <a:prstGeom prst="rect">
            <a:avLst/>
          </a:prstGeom>
          <a:noFill/>
          <a:ln/>
        </p:spPr>
        <p:txBody>
          <a:bodyPr wrap="square" lIns="0" tIns="0" rIns="0" bIns="0" rtlCol="0" anchor="ctr"/>
          <a:lstStyle/>
          <a:p>
            <a:pPr indent="0" marL="0">
              <a:lnSpc>
                <a:spcPct val="130000"/>
              </a:lnSpc>
              <a:buNone/>
            </a:pPr>
            <a:r>
              <a:rPr lang="en-US" sz="1800" b="1" dirty="0">
                <a:solidFill>
                  <a:srgbClr val="FFFFFF"/>
                </a:solidFill>
                <a:latin typeface="Yu Gothic" pitchFamily="34" charset="0"/>
                <a:ea typeface="Yu Gothic" pitchFamily="34" charset="-122"/>
                <a:cs typeface="Yu Gothic" pitchFamily="34" charset="-120"/>
              </a:rPr>
              <a:t>今日は、人が貼り付けている部分を消します。</a:t>
            </a:r>
            <a:endParaRPr lang="en-US" sz="1800" dirty="0"/>
          </a:p>
        </p:txBody>
      </p:sp>
      <p:sp>
        <p:nvSpPr>
          <p:cNvPr id="15" name="Text 1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16" name="Text 1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出発点</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今日のゴール</a:t>
            </a:r>
            <a:endParaRPr lang="en-US" sz="1100" dirty="0"/>
          </a:p>
        </p:txBody>
      </p:sp>
      <p:sp>
        <p:nvSpPr>
          <p:cNvPr id="3" name="Text 1"/>
          <p:cNvSpPr txBox="1"/>
          <p:nvPr/>
        </p:nvSpPr>
        <p:spPr>
          <a:xfrm>
            <a:off x="777240" y="1143000"/>
            <a:ext cx="9864547" cy="1645920"/>
          </a:xfrm>
          <a:prstGeom prst="rect">
            <a:avLst/>
          </a:prstGeom>
          <a:noFill/>
          <a:ln/>
        </p:spPr>
        <p:txBody>
          <a:bodyPr wrap="square" lIns="0" tIns="0" rIns="0" bIns="0" rtlCol="0" anchor="ctr"/>
          <a:lstStyle/>
          <a:p>
            <a:pPr indent="0" marL="0">
              <a:lnSpc>
                <a:spcPct val="145000"/>
              </a:lnSpc>
              <a:buNone/>
            </a:pPr>
            <a:r>
              <a:rPr lang="en-US" sz="2600" b="1" dirty="0">
                <a:solidFill>
                  <a:srgbClr val="23201D"/>
                </a:solidFill>
                <a:latin typeface="Yu Gothic" pitchFamily="34" charset="0"/>
                <a:ea typeface="Yu Gothic" pitchFamily="34" charset="-122"/>
                <a:cs typeface="Yu Gothic" pitchFamily="34" charset="-120"/>
              </a:rPr>
              <a:t>人が手でつないでいた1工程を、自動で流れる状態にします。止まったら気づけるようにします。</a:t>
            </a:r>
            <a:endParaRPr lang="en-US" sz="2600" dirty="0"/>
          </a:p>
        </p:txBody>
      </p:sp>
      <p:sp>
        <p:nvSpPr>
          <p:cNvPr id="4" name="Shape 2"/>
          <p:cNvSpPr/>
          <p:nvPr/>
        </p:nvSpPr>
        <p:spPr>
          <a:xfrm>
            <a:off x="777240" y="3063240"/>
            <a:ext cx="10607040" cy="18288"/>
          </a:xfrm>
          <a:prstGeom prst="rect">
            <a:avLst/>
          </a:prstGeom>
          <a:solidFill>
            <a:srgbClr val="EDE7DB"/>
          </a:solidFill>
          <a:ln w="12700">
            <a:solidFill>
              <a:srgbClr val="EDE7DB"/>
            </a:solidFill>
            <a:prstDash val="solid"/>
          </a:ln>
        </p:spPr>
      </p:sp>
      <p:sp>
        <p:nvSpPr>
          <p:cNvPr id="5" name="Text 3"/>
          <p:cNvSpPr txBox="1"/>
          <p:nvPr/>
        </p:nvSpPr>
        <p:spPr>
          <a:xfrm>
            <a:off x="777240" y="3291840"/>
            <a:ext cx="9334195" cy="1005840"/>
          </a:xfrm>
          <a:prstGeom prst="rect">
            <a:avLst/>
          </a:prstGeom>
          <a:noFill/>
          <a:ln/>
        </p:spPr>
        <p:txBody>
          <a:bodyPr wrap="square" lIns="0" tIns="0" rIns="0" bIns="0" rtlCol="0" anchor="ctr"/>
          <a:lstStyle/>
          <a:p>
            <a:pPr indent="0" marL="0">
              <a:lnSpc>
                <a:spcPct val="140000"/>
              </a:lnSpc>
              <a:buNone/>
            </a:pPr>
            <a:r>
              <a:rPr lang="en-US" sz="1450" dirty="0">
                <a:solidFill>
                  <a:srgbClr val="5A534A"/>
                </a:solidFill>
                <a:latin typeface="Yu Gothic" pitchFamily="34" charset="0"/>
                <a:ea typeface="Yu Gothic" pitchFamily="34" charset="-122"/>
                <a:cs typeface="Yu Gothic" pitchFamily="34" charset="-120"/>
              </a:rPr>
              <a:t>ここから上級編です。抽象度は上がりますが、進め方は変えません。今日もその場で1本動かします。</a:t>
            </a:r>
            <a:endParaRPr lang="en-US" sz="1450" dirty="0"/>
          </a:p>
        </p:txBody>
      </p:sp>
      <p:sp>
        <p:nvSpPr>
          <p:cNvPr id="6" name="Shape 4"/>
          <p:cNvSpPr/>
          <p:nvPr/>
        </p:nvSpPr>
        <p:spPr>
          <a:xfrm>
            <a:off x="777240" y="4754880"/>
            <a:ext cx="10607040" cy="822960"/>
          </a:xfrm>
          <a:prstGeom prst="rect">
            <a:avLst/>
          </a:prstGeom>
          <a:solidFill>
            <a:srgbClr val="EDE7DB"/>
          </a:solidFill>
          <a:ln w="12700">
            <a:solidFill>
              <a:srgbClr val="EDE7DB"/>
            </a:solidFill>
            <a:prstDash val="solid"/>
          </a:ln>
        </p:spPr>
      </p:sp>
      <p:sp>
        <p:nvSpPr>
          <p:cNvPr id="7" name="Text 5"/>
          <p:cNvSpPr txBox="1"/>
          <p:nvPr/>
        </p:nvSpPr>
        <p:spPr>
          <a:xfrm>
            <a:off x="960120" y="4873752"/>
            <a:ext cx="1956816"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0-15分</a:t>
            </a:r>
            <a:endParaRPr lang="en-US" sz="900" dirty="0"/>
          </a:p>
        </p:txBody>
      </p:sp>
      <p:sp>
        <p:nvSpPr>
          <p:cNvPr id="8" name="Text 6"/>
          <p:cNvSpPr txBox="1"/>
          <p:nvPr/>
        </p:nvSpPr>
        <p:spPr>
          <a:xfrm>
            <a:off x="960120" y="5111496"/>
            <a:ext cx="1956816"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前回の宿題を実物で</a:t>
            </a:r>
            <a:endParaRPr lang="en-US" sz="1100" dirty="0"/>
          </a:p>
        </p:txBody>
      </p:sp>
      <p:sp>
        <p:nvSpPr>
          <p:cNvPr id="9" name="Text 7"/>
          <p:cNvSpPr txBox="1"/>
          <p:nvPr/>
        </p:nvSpPr>
        <p:spPr>
          <a:xfrm>
            <a:off x="3008376" y="4873752"/>
            <a:ext cx="1956816"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15-35分</a:t>
            </a:r>
            <a:endParaRPr lang="en-US" sz="900" dirty="0"/>
          </a:p>
        </p:txBody>
      </p:sp>
      <p:sp>
        <p:nvSpPr>
          <p:cNvPr id="10" name="Text 8"/>
          <p:cNvSpPr txBox="1"/>
          <p:nvPr/>
        </p:nvSpPr>
        <p:spPr>
          <a:xfrm>
            <a:off x="3008376" y="5111496"/>
            <a:ext cx="1956816"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テーマとデモ</a:t>
            </a:r>
            <a:endParaRPr lang="en-US" sz="1100" dirty="0"/>
          </a:p>
        </p:txBody>
      </p:sp>
      <p:sp>
        <p:nvSpPr>
          <p:cNvPr id="11" name="Text 9"/>
          <p:cNvSpPr txBox="1"/>
          <p:nvPr/>
        </p:nvSpPr>
        <p:spPr>
          <a:xfrm>
            <a:off x="5056632" y="4873752"/>
            <a:ext cx="1956816"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35-90分</a:t>
            </a:r>
            <a:endParaRPr lang="en-US" sz="900" dirty="0"/>
          </a:p>
        </p:txBody>
      </p:sp>
      <p:sp>
        <p:nvSpPr>
          <p:cNvPr id="12" name="Text 10"/>
          <p:cNvSpPr txBox="1"/>
          <p:nvPr/>
        </p:nvSpPr>
        <p:spPr>
          <a:xfrm>
            <a:off x="5056632" y="5111496"/>
            <a:ext cx="1956816"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画面で順にお見せする</a:t>
            </a:r>
            <a:endParaRPr lang="en-US" sz="1100" dirty="0"/>
          </a:p>
        </p:txBody>
      </p:sp>
      <p:sp>
        <p:nvSpPr>
          <p:cNvPr id="13" name="Text 11"/>
          <p:cNvSpPr txBox="1"/>
          <p:nvPr/>
        </p:nvSpPr>
        <p:spPr>
          <a:xfrm>
            <a:off x="7104888" y="4873752"/>
            <a:ext cx="1956816"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90-105分</a:t>
            </a:r>
            <a:endParaRPr lang="en-US" sz="900" dirty="0"/>
          </a:p>
        </p:txBody>
      </p:sp>
      <p:sp>
        <p:nvSpPr>
          <p:cNvPr id="14" name="Text 12"/>
          <p:cNvSpPr txBox="1"/>
          <p:nvPr/>
        </p:nvSpPr>
        <p:spPr>
          <a:xfrm>
            <a:off x="7104888" y="5111496"/>
            <a:ext cx="1956816"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業務への組み込み</a:t>
            </a:r>
            <a:endParaRPr lang="en-US" sz="1100" dirty="0"/>
          </a:p>
        </p:txBody>
      </p:sp>
      <p:sp>
        <p:nvSpPr>
          <p:cNvPr id="15" name="Text 13"/>
          <p:cNvSpPr txBox="1"/>
          <p:nvPr/>
        </p:nvSpPr>
        <p:spPr>
          <a:xfrm>
            <a:off x="9153144" y="4873752"/>
            <a:ext cx="1956816" cy="237744"/>
          </a:xfrm>
          <a:prstGeom prst="rect">
            <a:avLst/>
          </a:prstGeom>
          <a:noFill/>
          <a:ln/>
        </p:spPr>
        <p:txBody>
          <a:bodyPr wrap="square" lIns="0" tIns="0" rIns="0" bIns="0" rtlCol="0" anchor="ctr"/>
          <a:lstStyle/>
          <a:p>
            <a:pPr indent="0" marL="0">
              <a:buNone/>
            </a:pPr>
            <a:r>
              <a:rPr lang="en-US" sz="900" b="1" dirty="0">
                <a:solidFill>
                  <a:srgbClr val="B04A2F"/>
                </a:solidFill>
                <a:latin typeface="Yu Gothic" pitchFamily="34" charset="0"/>
                <a:ea typeface="Yu Gothic" pitchFamily="34" charset="-122"/>
                <a:cs typeface="Yu Gothic" pitchFamily="34" charset="-120"/>
              </a:rPr>
              <a:t>105-120分</a:t>
            </a:r>
            <a:endParaRPr lang="en-US" sz="900" dirty="0"/>
          </a:p>
        </p:txBody>
      </p:sp>
      <p:sp>
        <p:nvSpPr>
          <p:cNvPr id="16" name="Text 14"/>
          <p:cNvSpPr txBox="1"/>
          <p:nvPr/>
        </p:nvSpPr>
        <p:spPr>
          <a:xfrm>
            <a:off x="9153144" y="5111496"/>
            <a:ext cx="1956816" cy="384048"/>
          </a:xfrm>
          <a:prstGeom prst="rect">
            <a:avLst/>
          </a:prstGeom>
          <a:noFill/>
          <a:ln/>
        </p:spPr>
        <p:txBody>
          <a:bodyPr wrap="square" lIns="0" tIns="0" rIns="0" bIns="0" rtlCol="0" anchor="ctr"/>
          <a:lstStyle/>
          <a:p>
            <a:pPr indent="0" marL="0">
              <a:buNone/>
            </a:pPr>
            <a:r>
              <a:rPr lang="en-US" sz="1100" dirty="0">
                <a:solidFill>
                  <a:srgbClr val="23201D"/>
                </a:solidFill>
                <a:latin typeface="Yu Gothic" pitchFamily="34" charset="0"/>
                <a:ea typeface="Yu Gothic" pitchFamily="34" charset="-122"/>
                <a:cs typeface="Yu Gothic" pitchFamily="34" charset="-120"/>
              </a:rPr>
              <a:t>宿題・記録</a:t>
            </a:r>
            <a:endParaRPr lang="en-US" sz="110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ゴール</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考え方</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自動化してよい工程の3条件</a:t>
            </a:r>
            <a:endParaRPr lang="en-US" sz="2600" dirty="0"/>
          </a:p>
        </p:txBody>
      </p:sp>
      <p:sp>
        <p:nvSpPr>
          <p:cNvPr id="4" name="Shape 2"/>
          <p:cNvSpPr/>
          <p:nvPr/>
        </p:nvSpPr>
        <p:spPr>
          <a:xfrm>
            <a:off x="777240" y="1700784"/>
            <a:ext cx="10607040" cy="1188720"/>
          </a:xfrm>
          <a:prstGeom prst="rect">
            <a:avLst/>
          </a:prstGeom>
          <a:solidFill>
            <a:srgbClr val="FFFFFF"/>
          </a:solidFill>
          <a:ln w="12700">
            <a:solidFill>
              <a:srgbClr val="EDE7DB"/>
            </a:solidFill>
            <a:prstDash val="solid"/>
          </a:ln>
        </p:spPr>
      </p:sp>
      <p:sp>
        <p:nvSpPr>
          <p:cNvPr id="5" name="Shape 3"/>
          <p:cNvSpPr/>
          <p:nvPr/>
        </p:nvSpPr>
        <p:spPr>
          <a:xfrm>
            <a:off x="1014984" y="2112264"/>
            <a:ext cx="365760" cy="365760"/>
          </a:xfrm>
          <a:prstGeom prst="ellipse">
            <a:avLst/>
          </a:prstGeom>
          <a:solidFill>
            <a:srgbClr val="B04A2F"/>
          </a:solidFill>
          <a:ln w="12700">
            <a:solidFill>
              <a:srgbClr val="B04A2F"/>
            </a:solidFill>
            <a:prstDash val="solid"/>
          </a:ln>
        </p:spPr>
      </p:sp>
      <p:sp>
        <p:nvSpPr>
          <p:cNvPr id="6" name="Text 4"/>
          <p:cNvSpPr txBox="1"/>
          <p:nvPr/>
        </p:nvSpPr>
        <p:spPr>
          <a:xfrm>
            <a:off x="1014984" y="2112264"/>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1600200" y="1773936"/>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判断が入らない</a:t>
            </a:r>
            <a:endParaRPr lang="en-US" sz="1450" dirty="0"/>
          </a:p>
        </p:txBody>
      </p:sp>
      <p:sp>
        <p:nvSpPr>
          <p:cNvPr id="8" name="Text 6"/>
          <p:cNvSpPr txBox="1"/>
          <p:nvPr/>
        </p:nvSpPr>
        <p:spPr>
          <a:xfrm>
            <a:off x="4888382" y="1773936"/>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転記・通知・保存・形式変換。考えずに済むもの</a:t>
            </a:r>
            <a:endParaRPr lang="en-US" sz="1200" dirty="0"/>
          </a:p>
        </p:txBody>
      </p:sp>
      <p:sp>
        <p:nvSpPr>
          <p:cNvPr id="9" name="Shape 7"/>
          <p:cNvSpPr/>
          <p:nvPr/>
        </p:nvSpPr>
        <p:spPr>
          <a:xfrm>
            <a:off x="777240" y="3017520"/>
            <a:ext cx="10607040" cy="1188720"/>
          </a:xfrm>
          <a:prstGeom prst="rect">
            <a:avLst/>
          </a:prstGeom>
          <a:solidFill>
            <a:srgbClr val="FFFFFF"/>
          </a:solidFill>
          <a:ln w="12700">
            <a:solidFill>
              <a:srgbClr val="EDE7DB"/>
            </a:solidFill>
            <a:prstDash val="solid"/>
          </a:ln>
        </p:spPr>
      </p:sp>
      <p:sp>
        <p:nvSpPr>
          <p:cNvPr id="10" name="Shape 8"/>
          <p:cNvSpPr/>
          <p:nvPr/>
        </p:nvSpPr>
        <p:spPr>
          <a:xfrm>
            <a:off x="1014984" y="3429000"/>
            <a:ext cx="365760" cy="365760"/>
          </a:xfrm>
          <a:prstGeom prst="ellipse">
            <a:avLst/>
          </a:prstGeom>
          <a:solidFill>
            <a:srgbClr val="B04A2F"/>
          </a:solidFill>
          <a:ln w="12700">
            <a:solidFill>
              <a:srgbClr val="B04A2F"/>
            </a:solidFill>
            <a:prstDash val="solid"/>
          </a:ln>
        </p:spPr>
      </p:sp>
      <p:sp>
        <p:nvSpPr>
          <p:cNvPr id="11" name="Text 9"/>
          <p:cNvSpPr txBox="1"/>
          <p:nvPr/>
        </p:nvSpPr>
        <p:spPr>
          <a:xfrm>
            <a:off x="1014984" y="342900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2" name="Text 10"/>
          <p:cNvSpPr txBox="1"/>
          <p:nvPr/>
        </p:nvSpPr>
        <p:spPr>
          <a:xfrm>
            <a:off x="1600200" y="3090672"/>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間違えても取り返しがつく</a:t>
            </a:r>
            <a:endParaRPr lang="en-US" sz="1450" dirty="0"/>
          </a:p>
        </p:txBody>
      </p:sp>
      <p:sp>
        <p:nvSpPr>
          <p:cNvPr id="13" name="Text 11"/>
          <p:cNvSpPr txBox="1"/>
          <p:nvPr/>
        </p:nvSpPr>
        <p:spPr>
          <a:xfrm>
            <a:off x="4888382" y="3090672"/>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送信済みのメールは取り返しがつきません</a:t>
            </a:r>
            <a:endParaRPr lang="en-US" sz="1200" dirty="0"/>
          </a:p>
        </p:txBody>
      </p:sp>
      <p:sp>
        <p:nvSpPr>
          <p:cNvPr id="14" name="Shape 12"/>
          <p:cNvSpPr/>
          <p:nvPr/>
        </p:nvSpPr>
        <p:spPr>
          <a:xfrm>
            <a:off x="777240" y="4334256"/>
            <a:ext cx="10607040" cy="1188720"/>
          </a:xfrm>
          <a:prstGeom prst="rect">
            <a:avLst/>
          </a:prstGeom>
          <a:solidFill>
            <a:srgbClr val="FFFFFF"/>
          </a:solidFill>
          <a:ln w="12700">
            <a:solidFill>
              <a:srgbClr val="EDE7DB"/>
            </a:solidFill>
            <a:prstDash val="solid"/>
          </a:ln>
        </p:spPr>
      </p:sp>
      <p:sp>
        <p:nvSpPr>
          <p:cNvPr id="15" name="Shape 13"/>
          <p:cNvSpPr/>
          <p:nvPr/>
        </p:nvSpPr>
        <p:spPr>
          <a:xfrm>
            <a:off x="1014984" y="4745736"/>
            <a:ext cx="365760" cy="365760"/>
          </a:xfrm>
          <a:prstGeom prst="ellipse">
            <a:avLst/>
          </a:prstGeom>
          <a:solidFill>
            <a:srgbClr val="B04A2F"/>
          </a:solidFill>
          <a:ln w="12700">
            <a:solidFill>
              <a:srgbClr val="B04A2F"/>
            </a:solidFill>
            <a:prstDash val="solid"/>
          </a:ln>
        </p:spPr>
      </p:sp>
      <p:sp>
        <p:nvSpPr>
          <p:cNvPr id="16" name="Text 14"/>
          <p:cNvSpPr txBox="1"/>
          <p:nvPr/>
        </p:nvSpPr>
        <p:spPr>
          <a:xfrm>
            <a:off x="1014984" y="474573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7" name="Text 15"/>
          <p:cNvSpPr txBox="1"/>
          <p:nvPr/>
        </p:nvSpPr>
        <p:spPr>
          <a:xfrm>
            <a:off x="1600200" y="4407408"/>
            <a:ext cx="3182112" cy="1042416"/>
          </a:xfrm>
          <a:prstGeom prst="rect">
            <a:avLst/>
          </a:prstGeom>
          <a:noFill/>
          <a:ln/>
        </p:spPr>
        <p:txBody>
          <a:bodyPr wrap="square" lIns="0" tIns="0" rIns="0" bIns="0" rtlCol="0" anchor="ctr"/>
          <a:lstStyle/>
          <a:p>
            <a:pPr indent="0" marL="0">
              <a:buNone/>
            </a:pPr>
            <a:r>
              <a:rPr lang="en-US" sz="1450" b="1" dirty="0">
                <a:solidFill>
                  <a:srgbClr val="23201D"/>
                </a:solidFill>
                <a:latin typeface="Yu Gothic" pitchFamily="34" charset="0"/>
                <a:ea typeface="Yu Gothic" pitchFamily="34" charset="-122"/>
                <a:cs typeface="Yu Gothic" pitchFamily="34" charset="-120"/>
              </a:rPr>
              <a:t>月に何度も起きる</a:t>
            </a:r>
            <a:endParaRPr lang="en-US" sz="1450" dirty="0"/>
          </a:p>
        </p:txBody>
      </p:sp>
      <p:sp>
        <p:nvSpPr>
          <p:cNvPr id="18" name="Text 16"/>
          <p:cNvSpPr txBox="1"/>
          <p:nvPr/>
        </p:nvSpPr>
        <p:spPr>
          <a:xfrm>
            <a:off x="4888382" y="4407408"/>
            <a:ext cx="6267298" cy="1042416"/>
          </a:xfrm>
          <a:prstGeom prst="rect">
            <a:avLst/>
          </a:prstGeom>
          <a:noFill/>
          <a:ln/>
        </p:spPr>
        <p:txBody>
          <a:bodyPr wrap="square" lIns="0" tIns="0" rIns="0" bIns="0" rtlCol="0" anchor="ctr"/>
          <a:lstStyle/>
          <a:p>
            <a:pPr indent="0" marL="0">
              <a:lnSpc>
                <a:spcPct val="130000"/>
              </a:lnSpc>
              <a:buNone/>
            </a:pPr>
            <a:r>
              <a:rPr lang="en-US" sz="1200" dirty="0">
                <a:solidFill>
                  <a:srgbClr val="5A534A"/>
                </a:solidFill>
                <a:latin typeface="Yu Gothic" pitchFamily="34" charset="0"/>
                <a:ea typeface="Yu Gothic" pitchFamily="34" charset="-122"/>
                <a:cs typeface="Yu Gothic" pitchFamily="34" charset="-120"/>
              </a:rPr>
              <a:t>年1回の作業を自動化するのは趣味です</a:t>
            </a:r>
            <a:endParaRPr lang="en-US" sz="1200" dirty="0"/>
          </a:p>
        </p:txBody>
      </p:sp>
      <p:sp>
        <p:nvSpPr>
          <p:cNvPr id="19" name="Text 17"/>
          <p:cNvSpPr txBox="1"/>
          <p:nvPr/>
        </p:nvSpPr>
        <p:spPr>
          <a:xfrm>
            <a:off x="777240" y="5669280"/>
            <a:ext cx="10607040" cy="411480"/>
          </a:xfrm>
          <a:prstGeom prst="rect">
            <a:avLst/>
          </a:prstGeom>
          <a:noFill/>
          <a:ln/>
        </p:spPr>
        <p:txBody>
          <a:bodyPr wrap="square" lIns="0" tIns="0" rIns="0" bIns="0" rtlCol="0" anchor="ctr"/>
          <a:lstStyle/>
          <a:p>
            <a:pPr indent="0" marL="0">
              <a:buNone/>
            </a:pPr>
            <a:r>
              <a:rPr lang="en-US" sz="1200" b="1" dirty="0">
                <a:solidFill>
                  <a:srgbClr val="B04A2F"/>
                </a:solidFill>
                <a:latin typeface="Yu Gothic" pitchFamily="34" charset="0"/>
                <a:ea typeface="Yu Gothic" pitchFamily="34" charset="-122"/>
                <a:cs typeface="Yu Gothic" pitchFamily="34" charset="-120"/>
              </a:rPr>
              <a:t>1つでも欠けたら「下書きまで自動・実行は人」に設計します。全部を自動にしないことが、長く使うコツです。</a:t>
            </a:r>
            <a:endParaRPr lang="en-US" sz="1200" dirty="0"/>
          </a:p>
        </p:txBody>
      </p:sp>
      <p:sp>
        <p:nvSpPr>
          <p:cNvPr id="20" name="Text 18"/>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1" name="Text 19"/>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考え方</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比べて見る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やりがちな自動化　→　止まる前提で組む</a:t>
            </a:r>
            <a:endParaRPr lang="en-US" sz="2600" dirty="0"/>
          </a:p>
        </p:txBody>
      </p:sp>
      <p:sp>
        <p:nvSpPr>
          <p:cNvPr id="4" name="Shape 2"/>
          <p:cNvSpPr/>
          <p:nvPr/>
        </p:nvSpPr>
        <p:spPr>
          <a:xfrm>
            <a:off x="777240" y="1691640"/>
            <a:ext cx="5120640" cy="4023360"/>
          </a:xfrm>
          <a:prstGeom prst="rect">
            <a:avLst/>
          </a:prstGeom>
          <a:solidFill>
            <a:srgbClr val="EDE7DB"/>
          </a:solidFill>
          <a:ln w="15875">
            <a:solidFill>
              <a:srgbClr val="8A8177"/>
            </a:solidFill>
            <a:prstDash val="solid"/>
          </a:ln>
        </p:spPr>
      </p:sp>
      <p:sp>
        <p:nvSpPr>
          <p:cNvPr id="5" name="Shape 3"/>
          <p:cNvSpPr/>
          <p:nvPr/>
        </p:nvSpPr>
        <p:spPr>
          <a:xfrm>
            <a:off x="777240" y="1691640"/>
            <a:ext cx="5120640" cy="384048"/>
          </a:xfrm>
          <a:prstGeom prst="rect">
            <a:avLst/>
          </a:prstGeom>
          <a:solidFill>
            <a:srgbClr val="8A8177"/>
          </a:solidFill>
          <a:ln w="12700">
            <a:solidFill>
              <a:srgbClr val="8A8177"/>
            </a:solidFill>
            <a:prstDash val="solid"/>
          </a:ln>
        </p:spPr>
      </p:sp>
      <p:sp>
        <p:nvSpPr>
          <p:cNvPr id="6" name="Text 4"/>
          <p:cNvSpPr txBox="1"/>
          <p:nvPr/>
        </p:nvSpPr>
        <p:spPr>
          <a:xfrm>
            <a:off x="10058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よくあるやり方</a:t>
            </a:r>
            <a:endParaRPr lang="en-US" sz="1100" dirty="0"/>
          </a:p>
        </p:txBody>
      </p:sp>
      <p:sp>
        <p:nvSpPr>
          <p:cNvPr id="7" name="Shape 5"/>
          <p:cNvSpPr/>
          <p:nvPr/>
        </p:nvSpPr>
        <p:spPr>
          <a:xfrm>
            <a:off x="978408" y="2212848"/>
            <a:ext cx="4718304" cy="914400"/>
          </a:xfrm>
          <a:prstGeom prst="rect">
            <a:avLst/>
          </a:prstGeom>
          <a:solidFill>
            <a:srgbClr val="E4DFD5"/>
          </a:solidFill>
          <a:ln w="12700">
            <a:solidFill>
              <a:srgbClr val="E4DFD5"/>
            </a:solidFill>
            <a:prstDash val="solid"/>
          </a:ln>
        </p:spPr>
      </p:sp>
      <p:sp>
        <p:nvSpPr>
          <p:cNvPr id="8" name="Text 6"/>
          <p:cNvSpPr txBox="1"/>
          <p:nvPr/>
        </p:nvSpPr>
        <p:spPr>
          <a:xfrm>
            <a:off x="11064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「受注メールが来たら、自動で返信まで出す」</a:t>
            </a:r>
            <a:endParaRPr lang="en-US" sz="1250" dirty="0"/>
          </a:p>
        </p:txBody>
      </p:sp>
      <p:sp>
        <p:nvSpPr>
          <p:cNvPr id="9" name="Text 7"/>
          <p:cNvSpPr txBox="1"/>
          <p:nvPr/>
        </p:nvSpPr>
        <p:spPr>
          <a:xfrm>
            <a:off x="10515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・最初の1週間は順調に動く</a:t>
            </a:r>
            <a:endParaRPr lang="en-US" sz="1300" dirty="0"/>
          </a:p>
        </p:txBody>
      </p:sp>
      <p:sp>
        <p:nvSpPr>
          <p:cNvPr id="10" name="Text 8"/>
          <p:cNvSpPr txBox="1"/>
          <p:nvPr/>
        </p:nvSpPr>
        <p:spPr>
          <a:xfrm>
            <a:off x="10515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・ある日、想定外の文面のメールが来る</a:t>
            </a:r>
            <a:endParaRPr lang="en-US" sz="1300" dirty="0"/>
          </a:p>
        </p:txBody>
      </p:sp>
      <p:sp>
        <p:nvSpPr>
          <p:cNvPr id="11" name="Text 9"/>
          <p:cNvSpPr txBox="1"/>
          <p:nvPr/>
        </p:nvSpPr>
        <p:spPr>
          <a:xfrm>
            <a:off x="10515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・誤った内容の返信が、そのまま顧客に届く</a:t>
            </a:r>
            <a:endParaRPr lang="en-US" sz="1300" dirty="0"/>
          </a:p>
        </p:txBody>
      </p:sp>
      <p:sp>
        <p:nvSpPr>
          <p:cNvPr id="12" name="Text 10"/>
          <p:cNvSpPr txBox="1"/>
          <p:nvPr/>
        </p:nvSpPr>
        <p:spPr>
          <a:xfrm>
            <a:off x="10515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・以後、社内で自動化の話ができなくなる</a:t>
            </a:r>
            <a:endParaRPr lang="en-US" sz="1300" dirty="0"/>
          </a:p>
        </p:txBody>
      </p:sp>
      <p:sp>
        <p:nvSpPr>
          <p:cNvPr id="13" name="Shape 11"/>
          <p:cNvSpPr/>
          <p:nvPr/>
        </p:nvSpPr>
        <p:spPr>
          <a:xfrm>
            <a:off x="777240" y="5074920"/>
            <a:ext cx="5120640" cy="640080"/>
          </a:xfrm>
          <a:prstGeom prst="rect">
            <a:avLst/>
          </a:prstGeom>
          <a:solidFill>
            <a:srgbClr val="8A8177"/>
          </a:solidFill>
          <a:ln w="12700">
            <a:solidFill>
              <a:srgbClr val="8A8177"/>
            </a:solidFill>
            <a:prstDash val="solid"/>
          </a:ln>
        </p:spPr>
      </p:sp>
      <p:sp>
        <p:nvSpPr>
          <p:cNvPr id="14" name="Text 12"/>
          <p:cNvSpPr txBox="1"/>
          <p:nvPr/>
        </p:nvSpPr>
        <p:spPr>
          <a:xfrm>
            <a:off x="10058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社外に出る工程を自動化すると、事故が外に出ます</a:t>
            </a:r>
            <a:endParaRPr lang="en-US" sz="1350" dirty="0"/>
          </a:p>
        </p:txBody>
      </p:sp>
      <p:sp>
        <p:nvSpPr>
          <p:cNvPr id="15" name="Shape 13"/>
          <p:cNvSpPr/>
          <p:nvPr/>
        </p:nvSpPr>
        <p:spPr>
          <a:xfrm>
            <a:off x="6263640" y="1691640"/>
            <a:ext cx="5120640" cy="4023360"/>
          </a:xfrm>
          <a:prstGeom prst="rect">
            <a:avLst/>
          </a:prstGeom>
          <a:solidFill>
            <a:srgbClr val="FFFFFF"/>
          </a:solidFill>
          <a:ln w="15875">
            <a:solidFill>
              <a:srgbClr val="3B6B4A"/>
            </a:solidFill>
            <a:prstDash val="solid"/>
          </a:ln>
        </p:spPr>
      </p:sp>
      <p:sp>
        <p:nvSpPr>
          <p:cNvPr id="16" name="Shape 14"/>
          <p:cNvSpPr/>
          <p:nvPr/>
        </p:nvSpPr>
        <p:spPr>
          <a:xfrm>
            <a:off x="6263640" y="1691640"/>
            <a:ext cx="5120640" cy="384048"/>
          </a:xfrm>
          <a:prstGeom prst="rect">
            <a:avLst/>
          </a:prstGeom>
          <a:solidFill>
            <a:srgbClr val="3B6B4A"/>
          </a:solidFill>
          <a:ln w="12700">
            <a:solidFill>
              <a:srgbClr val="3B6B4A"/>
            </a:solidFill>
            <a:prstDash val="solid"/>
          </a:ln>
        </p:spPr>
      </p:sp>
      <p:sp>
        <p:nvSpPr>
          <p:cNvPr id="17" name="Text 15"/>
          <p:cNvSpPr txBox="1"/>
          <p:nvPr/>
        </p:nvSpPr>
        <p:spPr>
          <a:xfrm>
            <a:off x="6492240" y="1691640"/>
            <a:ext cx="4663440" cy="384048"/>
          </a:xfrm>
          <a:prstGeom prst="rect">
            <a:avLst/>
          </a:prstGeom>
          <a:noFill/>
          <a:ln/>
        </p:spPr>
        <p:txBody>
          <a:bodyPr wrap="square" lIns="0" tIns="0" rIns="0" bIns="0" rtlCol="0" anchor="ctr"/>
          <a:lstStyle/>
          <a:p>
            <a:pPr indent="0" marL="0">
              <a:buNone/>
            </a:pPr>
            <a:r>
              <a:rPr lang="en-US" sz="1100" b="1" spc="200" kern="0" dirty="0">
                <a:solidFill>
                  <a:srgbClr val="FFFFFF"/>
                </a:solidFill>
                <a:latin typeface="Yu Gothic" pitchFamily="34" charset="0"/>
                <a:ea typeface="Yu Gothic" pitchFamily="34" charset="-122"/>
                <a:cs typeface="Yu Gothic" pitchFamily="34" charset="-120"/>
              </a:rPr>
              <a:t>こう変える</a:t>
            </a:r>
            <a:endParaRPr lang="en-US" sz="1100" dirty="0"/>
          </a:p>
        </p:txBody>
      </p:sp>
      <p:sp>
        <p:nvSpPr>
          <p:cNvPr id="18" name="Shape 16"/>
          <p:cNvSpPr/>
          <p:nvPr/>
        </p:nvSpPr>
        <p:spPr>
          <a:xfrm>
            <a:off x="6464808" y="2212848"/>
            <a:ext cx="4718304" cy="914400"/>
          </a:xfrm>
          <a:prstGeom prst="rect">
            <a:avLst/>
          </a:prstGeom>
          <a:solidFill>
            <a:srgbClr val="E7F0E9"/>
          </a:solidFill>
          <a:ln w="12700">
            <a:solidFill>
              <a:srgbClr val="E7F0E9"/>
            </a:solidFill>
            <a:prstDash val="solid"/>
          </a:ln>
        </p:spPr>
      </p:sp>
      <p:sp>
        <p:nvSpPr>
          <p:cNvPr id="19" name="Text 17"/>
          <p:cNvSpPr txBox="1"/>
          <p:nvPr/>
        </p:nvSpPr>
        <p:spPr>
          <a:xfrm>
            <a:off x="6592824" y="2249424"/>
            <a:ext cx="4462272" cy="841248"/>
          </a:xfrm>
          <a:prstGeom prst="rect">
            <a:avLst/>
          </a:prstGeom>
          <a:noFill/>
          <a:ln/>
        </p:spPr>
        <p:txBody>
          <a:bodyPr wrap="square" lIns="0" tIns="0" rIns="0" bIns="0" rtlCol="0" anchor="ctr"/>
          <a:lstStyle/>
          <a:p>
            <a:pPr indent="0" marL="0">
              <a:lnSpc>
                <a:spcPct val="120000"/>
              </a:lnSpc>
              <a:buNone/>
            </a:pPr>
            <a:r>
              <a:rPr lang="en-US" sz="1250" dirty="0">
                <a:solidFill>
                  <a:srgbClr val="23201D"/>
                </a:solidFill>
                <a:latin typeface="Consolas" pitchFamily="34" charset="0"/>
                <a:ea typeface="Consolas" pitchFamily="34" charset="-122"/>
                <a:cs typeface="Consolas" pitchFamily="34" charset="-120"/>
              </a:rPr>
              <a:t>「下書きまで自動。送信は人。止まったら通知」</a:t>
            </a:r>
            <a:endParaRPr lang="en-US" sz="1250" dirty="0"/>
          </a:p>
        </p:txBody>
      </p:sp>
      <p:sp>
        <p:nvSpPr>
          <p:cNvPr id="20" name="Text 18"/>
          <p:cNvSpPr txBox="1"/>
          <p:nvPr/>
        </p:nvSpPr>
        <p:spPr>
          <a:xfrm>
            <a:off x="6537960" y="3273552"/>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・人は確認と送信だけになる</a:t>
            </a:r>
            <a:endParaRPr lang="en-US" sz="1300" dirty="0"/>
          </a:p>
        </p:txBody>
      </p:sp>
      <p:sp>
        <p:nvSpPr>
          <p:cNvPr id="21" name="Text 19"/>
          <p:cNvSpPr txBox="1"/>
          <p:nvPr/>
        </p:nvSpPr>
        <p:spPr>
          <a:xfrm>
            <a:off x="6537960" y="3703320"/>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・止まれば通知が来るので、気づける</a:t>
            </a:r>
            <a:endParaRPr lang="en-US" sz="1300" dirty="0"/>
          </a:p>
        </p:txBody>
      </p:sp>
      <p:sp>
        <p:nvSpPr>
          <p:cNvPr id="22" name="Text 20"/>
          <p:cNvSpPr txBox="1"/>
          <p:nvPr/>
        </p:nvSpPr>
        <p:spPr>
          <a:xfrm>
            <a:off x="6537960" y="4133088"/>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・手動に戻す手順が書いてあるので、業務は死なない</a:t>
            </a:r>
            <a:endParaRPr lang="en-US" sz="1300" dirty="0"/>
          </a:p>
        </p:txBody>
      </p:sp>
      <p:sp>
        <p:nvSpPr>
          <p:cNvPr id="23" name="Text 21"/>
          <p:cNvSpPr txBox="1"/>
          <p:nvPr/>
        </p:nvSpPr>
        <p:spPr>
          <a:xfrm>
            <a:off x="6537960" y="4562856"/>
            <a:ext cx="4572000" cy="411480"/>
          </a:xfrm>
          <a:prstGeom prst="rect">
            <a:avLst/>
          </a:prstGeom>
          <a:noFill/>
          <a:ln/>
        </p:spPr>
        <p:txBody>
          <a:bodyPr wrap="square" lIns="0" tIns="0" rIns="0" bIns="0" rtlCol="0" anchor="ctr"/>
          <a:lstStyle/>
          <a:p>
            <a:pPr indent="0" marL="0">
              <a:lnSpc>
                <a:spcPct val="115000"/>
              </a:lnSpc>
              <a:buNone/>
            </a:pPr>
            <a:r>
              <a:rPr lang="en-US" sz="1300" dirty="0">
                <a:solidFill>
                  <a:srgbClr val="23201D"/>
                </a:solidFill>
                <a:latin typeface="Yu Gothic" pitchFamily="34" charset="0"/>
                <a:ea typeface="Yu Gothic" pitchFamily="34" charset="-122"/>
                <a:cs typeface="Yu Gothic" pitchFamily="34" charset="-120"/>
              </a:rPr>
              <a:t>・安心して運用を続けられる</a:t>
            </a:r>
            <a:endParaRPr lang="en-US" sz="1300" dirty="0"/>
          </a:p>
        </p:txBody>
      </p:sp>
      <p:sp>
        <p:nvSpPr>
          <p:cNvPr id="24" name="Shape 22"/>
          <p:cNvSpPr/>
          <p:nvPr/>
        </p:nvSpPr>
        <p:spPr>
          <a:xfrm>
            <a:off x="6263640" y="5074920"/>
            <a:ext cx="5120640" cy="640080"/>
          </a:xfrm>
          <a:prstGeom prst="rect">
            <a:avLst/>
          </a:prstGeom>
          <a:solidFill>
            <a:srgbClr val="3B6B4A"/>
          </a:solidFill>
          <a:ln w="12700">
            <a:solidFill>
              <a:srgbClr val="3B6B4A"/>
            </a:solidFill>
            <a:prstDash val="solid"/>
          </a:ln>
        </p:spPr>
      </p:sp>
      <p:sp>
        <p:nvSpPr>
          <p:cNvPr id="25" name="Text 23"/>
          <p:cNvSpPr txBox="1"/>
          <p:nvPr/>
        </p:nvSpPr>
        <p:spPr>
          <a:xfrm>
            <a:off x="6492240" y="5074920"/>
            <a:ext cx="4663440" cy="640080"/>
          </a:xfrm>
          <a:prstGeom prst="rect">
            <a:avLst/>
          </a:prstGeom>
          <a:noFill/>
          <a:ln/>
        </p:spPr>
        <p:txBody>
          <a:bodyPr wrap="square" lIns="0" tIns="0" rIns="0" bIns="0" rtlCol="0" anchor="ctr"/>
          <a:lstStyle/>
          <a:p>
            <a:pPr indent="0" marL="0">
              <a:lnSpc>
                <a:spcPct val="115000"/>
              </a:lnSpc>
              <a:buNone/>
            </a:pPr>
            <a:r>
              <a:rPr lang="en-US" sz="1350" b="1" dirty="0">
                <a:solidFill>
                  <a:srgbClr val="FFFFFF"/>
                </a:solidFill>
                <a:latin typeface="Yu Gothic" pitchFamily="34" charset="0"/>
                <a:ea typeface="Yu Gothic" pitchFamily="34" charset="-122"/>
                <a:cs typeface="Yu Gothic" pitchFamily="34" charset="-120"/>
              </a:rPr>
              <a:t>気づける自動化だけが、業務に載せられます</a:t>
            </a:r>
            <a:endParaRPr lang="en-US" sz="1350" dirty="0"/>
          </a:p>
        </p:txBody>
      </p:sp>
      <p:sp>
        <p:nvSpPr>
          <p:cNvPr id="26" name="Text 2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7" name="Text 2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比べて見る</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今日触る画面の地図</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まずChatGPTの予約で組み、足りない所だけ補います</a:t>
            </a:r>
            <a:endParaRPr lang="en-US" sz="2600" dirty="0"/>
          </a:p>
        </p:txBody>
      </p:sp>
      <p:sp>
        <p:nvSpPr>
          <p:cNvPr id="4" name="Shape 2"/>
          <p:cNvSpPr/>
          <p:nvPr/>
        </p:nvSpPr>
        <p:spPr>
          <a:xfrm>
            <a:off x="777240" y="1691640"/>
            <a:ext cx="3328416" cy="1783080"/>
          </a:xfrm>
          <a:prstGeom prst="rect">
            <a:avLst/>
          </a:prstGeom>
          <a:solidFill>
            <a:srgbClr val="FFFFFF"/>
          </a:solidFill>
          <a:ln w="15875">
            <a:solidFill>
              <a:srgbClr val="2F4F6B"/>
            </a:solidFill>
            <a:prstDash val="solid"/>
          </a:ln>
        </p:spPr>
      </p:sp>
      <p:sp>
        <p:nvSpPr>
          <p:cNvPr id="5" name="Shape 3"/>
          <p:cNvSpPr/>
          <p:nvPr/>
        </p:nvSpPr>
        <p:spPr>
          <a:xfrm>
            <a:off x="978408" y="1874520"/>
            <a:ext cx="384048" cy="384048"/>
          </a:xfrm>
          <a:prstGeom prst="ellipse">
            <a:avLst/>
          </a:prstGeom>
          <a:solidFill>
            <a:srgbClr val="2F4F6B"/>
          </a:solidFill>
          <a:ln w="12700">
            <a:solidFill>
              <a:srgbClr val="2F4F6B"/>
            </a:solidFill>
            <a:prstDash val="solid"/>
          </a:ln>
        </p:spPr>
      </p:sp>
      <p:sp>
        <p:nvSpPr>
          <p:cNvPr id="6" name="Text 4"/>
          <p:cNvSpPr txBox="1"/>
          <p:nvPr/>
        </p:nvSpPr>
        <p:spPr>
          <a:xfrm>
            <a:off x="978408" y="187452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7" name="Text 5"/>
          <p:cNvSpPr txBox="1"/>
          <p:nvPr/>
        </p:nvSpPr>
        <p:spPr>
          <a:xfrm>
            <a:off x="978408" y="2331720"/>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チャット（時刻で動く）</a:t>
            </a:r>
            <a:endParaRPr lang="en-US" sz="1400" dirty="0"/>
          </a:p>
        </p:txBody>
      </p:sp>
      <p:sp>
        <p:nvSpPr>
          <p:cNvPr id="8" name="Text 6"/>
          <p:cNvSpPr txBox="1"/>
          <p:nvPr/>
        </p:nvSpPr>
        <p:spPr>
          <a:xfrm>
            <a:off x="978408" y="2788920"/>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決まった時刻に動くタスクを予約します</a:t>
            </a:r>
            <a:endParaRPr lang="en-US" sz="1150" dirty="0"/>
          </a:p>
        </p:txBody>
      </p:sp>
      <p:sp>
        <p:nvSpPr>
          <p:cNvPr id="9" name="Text 7"/>
          <p:cNvSpPr txBox="1"/>
          <p:nvPr/>
        </p:nvSpPr>
        <p:spPr>
          <a:xfrm>
            <a:off x="4105656" y="24460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0" name="Shape 8"/>
          <p:cNvSpPr/>
          <p:nvPr/>
        </p:nvSpPr>
        <p:spPr>
          <a:xfrm>
            <a:off x="4416552" y="1691640"/>
            <a:ext cx="3328416" cy="1783080"/>
          </a:xfrm>
          <a:prstGeom prst="rect">
            <a:avLst/>
          </a:prstGeom>
          <a:solidFill>
            <a:srgbClr val="FFFFFF"/>
          </a:solidFill>
          <a:ln w="15875">
            <a:solidFill>
              <a:srgbClr val="2F4F6B"/>
            </a:solidFill>
            <a:prstDash val="solid"/>
          </a:ln>
        </p:spPr>
      </p:sp>
      <p:sp>
        <p:nvSpPr>
          <p:cNvPr id="11" name="Shape 9"/>
          <p:cNvSpPr/>
          <p:nvPr/>
        </p:nvSpPr>
        <p:spPr>
          <a:xfrm>
            <a:off x="4617720" y="1874520"/>
            <a:ext cx="384048" cy="384048"/>
          </a:xfrm>
          <a:prstGeom prst="ellipse">
            <a:avLst/>
          </a:prstGeom>
          <a:solidFill>
            <a:srgbClr val="2F4F6B"/>
          </a:solidFill>
          <a:ln w="12700">
            <a:solidFill>
              <a:srgbClr val="2F4F6B"/>
            </a:solidFill>
            <a:prstDash val="solid"/>
          </a:ln>
        </p:spPr>
      </p:sp>
      <p:sp>
        <p:nvSpPr>
          <p:cNvPr id="12" name="Text 10"/>
          <p:cNvSpPr txBox="1"/>
          <p:nvPr/>
        </p:nvSpPr>
        <p:spPr>
          <a:xfrm>
            <a:off x="4617720" y="187452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3" name="Text 11"/>
          <p:cNvSpPr txBox="1"/>
          <p:nvPr/>
        </p:nvSpPr>
        <p:spPr>
          <a:xfrm>
            <a:off x="4617720" y="2331720"/>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チャット（見張る）</a:t>
            </a:r>
            <a:endParaRPr lang="en-US" sz="1400" dirty="0"/>
          </a:p>
        </p:txBody>
      </p:sp>
      <p:sp>
        <p:nvSpPr>
          <p:cNvPr id="14" name="Text 12"/>
          <p:cNvSpPr txBox="1"/>
          <p:nvPr/>
        </p:nvSpPr>
        <p:spPr>
          <a:xfrm>
            <a:off x="4617720" y="2788920"/>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変化があったときだけ知らせるタスクを作ります</a:t>
            </a:r>
            <a:endParaRPr lang="en-US" sz="1150" dirty="0"/>
          </a:p>
        </p:txBody>
      </p:sp>
      <p:sp>
        <p:nvSpPr>
          <p:cNvPr id="15" name="Text 13"/>
          <p:cNvSpPr txBox="1"/>
          <p:nvPr/>
        </p:nvSpPr>
        <p:spPr>
          <a:xfrm>
            <a:off x="7744968" y="2446020"/>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16" name="Shape 14"/>
          <p:cNvSpPr/>
          <p:nvPr/>
        </p:nvSpPr>
        <p:spPr>
          <a:xfrm>
            <a:off x="8055864" y="1691640"/>
            <a:ext cx="3328416" cy="1783080"/>
          </a:xfrm>
          <a:prstGeom prst="rect">
            <a:avLst/>
          </a:prstGeom>
          <a:solidFill>
            <a:srgbClr val="FFFFFF"/>
          </a:solidFill>
          <a:ln w="15875">
            <a:solidFill>
              <a:srgbClr val="2F4F6B"/>
            </a:solidFill>
            <a:prstDash val="solid"/>
          </a:ln>
        </p:spPr>
      </p:sp>
      <p:sp>
        <p:nvSpPr>
          <p:cNvPr id="17" name="Shape 15"/>
          <p:cNvSpPr/>
          <p:nvPr/>
        </p:nvSpPr>
        <p:spPr>
          <a:xfrm>
            <a:off x="8257032" y="1874520"/>
            <a:ext cx="384048" cy="384048"/>
          </a:xfrm>
          <a:prstGeom prst="ellipse">
            <a:avLst/>
          </a:prstGeom>
          <a:solidFill>
            <a:srgbClr val="2F4F6B"/>
          </a:solidFill>
          <a:ln w="12700">
            <a:solidFill>
              <a:srgbClr val="2F4F6B"/>
            </a:solidFill>
            <a:prstDash val="solid"/>
          </a:ln>
        </p:spPr>
      </p:sp>
      <p:sp>
        <p:nvSpPr>
          <p:cNvPr id="18" name="Text 16"/>
          <p:cNvSpPr txBox="1"/>
          <p:nvPr/>
        </p:nvSpPr>
        <p:spPr>
          <a:xfrm>
            <a:off x="8257032" y="187452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9" name="Text 17"/>
          <p:cNvSpPr txBox="1"/>
          <p:nvPr/>
        </p:nvSpPr>
        <p:spPr>
          <a:xfrm>
            <a:off x="8257032" y="2331720"/>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Work（きっかけで動く）</a:t>
            </a:r>
            <a:endParaRPr lang="en-US" sz="1400" dirty="0"/>
          </a:p>
        </p:txBody>
      </p:sp>
      <p:sp>
        <p:nvSpPr>
          <p:cNvPr id="20" name="Text 18"/>
          <p:cNvSpPr txBox="1"/>
          <p:nvPr/>
        </p:nvSpPr>
        <p:spPr>
          <a:xfrm>
            <a:off x="8257032" y="2788920"/>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メールやSlackの新着で動くタスクを作ります（Plus以上）</a:t>
            </a:r>
            <a:endParaRPr lang="en-US" sz="1150" dirty="0"/>
          </a:p>
        </p:txBody>
      </p:sp>
      <p:sp>
        <p:nvSpPr>
          <p:cNvPr id="21" name="Shape 19"/>
          <p:cNvSpPr/>
          <p:nvPr/>
        </p:nvSpPr>
        <p:spPr>
          <a:xfrm>
            <a:off x="777240" y="3675888"/>
            <a:ext cx="3328416" cy="1783080"/>
          </a:xfrm>
          <a:prstGeom prst="rect">
            <a:avLst/>
          </a:prstGeom>
          <a:solidFill>
            <a:srgbClr val="FFFFFF"/>
          </a:solidFill>
          <a:ln w="15875">
            <a:solidFill>
              <a:srgbClr val="2F4F6B"/>
            </a:solidFill>
            <a:prstDash val="solid"/>
          </a:ln>
        </p:spPr>
      </p:sp>
      <p:sp>
        <p:nvSpPr>
          <p:cNvPr id="22" name="Shape 20"/>
          <p:cNvSpPr/>
          <p:nvPr/>
        </p:nvSpPr>
        <p:spPr>
          <a:xfrm>
            <a:off x="978408" y="3858768"/>
            <a:ext cx="384048" cy="384048"/>
          </a:xfrm>
          <a:prstGeom prst="ellipse">
            <a:avLst/>
          </a:prstGeom>
          <a:solidFill>
            <a:srgbClr val="2F4F6B"/>
          </a:solidFill>
          <a:ln w="12700">
            <a:solidFill>
              <a:srgbClr val="2F4F6B"/>
            </a:solidFill>
            <a:prstDash val="solid"/>
          </a:ln>
        </p:spPr>
      </p:sp>
      <p:sp>
        <p:nvSpPr>
          <p:cNvPr id="23" name="Text 21"/>
          <p:cNvSpPr txBox="1"/>
          <p:nvPr/>
        </p:nvSpPr>
        <p:spPr>
          <a:xfrm>
            <a:off x="978408" y="385876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24" name="Text 22"/>
          <p:cNvSpPr txBox="1"/>
          <p:nvPr/>
        </p:nvSpPr>
        <p:spPr>
          <a:xfrm>
            <a:off x="978408" y="4315968"/>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設定 → アプリ</a:t>
            </a:r>
            <a:endParaRPr lang="en-US" sz="1400" dirty="0"/>
          </a:p>
        </p:txBody>
      </p:sp>
      <p:sp>
        <p:nvSpPr>
          <p:cNvPr id="25" name="Text 23"/>
          <p:cNvSpPr txBox="1"/>
          <p:nvPr/>
        </p:nvSpPr>
        <p:spPr>
          <a:xfrm>
            <a:off x="978408" y="4773168"/>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送信などの前に、必ず確認が入るようにします</a:t>
            </a:r>
            <a:endParaRPr lang="en-US" sz="1150" dirty="0"/>
          </a:p>
        </p:txBody>
      </p:sp>
      <p:sp>
        <p:nvSpPr>
          <p:cNvPr id="26" name="Text 24"/>
          <p:cNvSpPr txBox="1"/>
          <p:nvPr/>
        </p:nvSpPr>
        <p:spPr>
          <a:xfrm>
            <a:off x="4105656" y="4430268"/>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27" name="Shape 25"/>
          <p:cNvSpPr/>
          <p:nvPr/>
        </p:nvSpPr>
        <p:spPr>
          <a:xfrm>
            <a:off x="4416552" y="3675888"/>
            <a:ext cx="3328416" cy="1783080"/>
          </a:xfrm>
          <a:prstGeom prst="rect">
            <a:avLst/>
          </a:prstGeom>
          <a:solidFill>
            <a:srgbClr val="FFFFFF"/>
          </a:solidFill>
          <a:ln w="15875">
            <a:solidFill>
              <a:srgbClr val="2F4F6B"/>
            </a:solidFill>
            <a:prstDash val="solid"/>
          </a:ln>
        </p:spPr>
      </p:sp>
      <p:sp>
        <p:nvSpPr>
          <p:cNvPr id="28" name="Shape 26"/>
          <p:cNvSpPr/>
          <p:nvPr/>
        </p:nvSpPr>
        <p:spPr>
          <a:xfrm>
            <a:off x="4617720" y="3858768"/>
            <a:ext cx="384048" cy="384048"/>
          </a:xfrm>
          <a:prstGeom prst="ellipse">
            <a:avLst/>
          </a:prstGeom>
          <a:solidFill>
            <a:srgbClr val="2F4F6B"/>
          </a:solidFill>
          <a:ln w="12700">
            <a:solidFill>
              <a:srgbClr val="2F4F6B"/>
            </a:solidFill>
            <a:prstDash val="solid"/>
          </a:ln>
        </p:spPr>
      </p:sp>
      <p:sp>
        <p:nvSpPr>
          <p:cNvPr id="29" name="Text 27"/>
          <p:cNvSpPr txBox="1"/>
          <p:nvPr/>
        </p:nvSpPr>
        <p:spPr>
          <a:xfrm>
            <a:off x="4617720" y="385876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5</a:t>
            </a:r>
            <a:endParaRPr lang="en-US" sz="1300" dirty="0"/>
          </a:p>
        </p:txBody>
      </p:sp>
      <p:sp>
        <p:nvSpPr>
          <p:cNvPr id="30" name="Text 28"/>
          <p:cNvSpPr txBox="1"/>
          <p:nvPr/>
        </p:nvSpPr>
        <p:spPr>
          <a:xfrm>
            <a:off x="4617720" y="4315968"/>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スケジュール済み</a:t>
            </a:r>
            <a:endParaRPr lang="en-US" sz="1400" dirty="0"/>
          </a:p>
        </p:txBody>
      </p:sp>
      <p:sp>
        <p:nvSpPr>
          <p:cNvPr id="31" name="Text 29"/>
          <p:cNvSpPr txBox="1"/>
          <p:nvPr/>
        </p:nvSpPr>
        <p:spPr>
          <a:xfrm>
            <a:off x="4617720" y="4773168"/>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一覧を見る・止める・直す場所です</a:t>
            </a:r>
            <a:endParaRPr lang="en-US" sz="1150" dirty="0"/>
          </a:p>
        </p:txBody>
      </p:sp>
      <p:sp>
        <p:nvSpPr>
          <p:cNvPr id="32" name="Text 30"/>
          <p:cNvSpPr txBox="1"/>
          <p:nvPr/>
        </p:nvSpPr>
        <p:spPr>
          <a:xfrm>
            <a:off x="7744968" y="4430268"/>
            <a:ext cx="310896" cy="274320"/>
          </a:xfrm>
          <a:prstGeom prst="rect">
            <a:avLst/>
          </a:prstGeom>
          <a:noFill/>
          <a:ln/>
        </p:spPr>
        <p:txBody>
          <a:bodyPr wrap="square" lIns="0" tIns="0" rIns="0" bIns="0" rtlCol="0" anchor="ctr"/>
          <a:lstStyle/>
          <a:p>
            <a:pPr algn="ctr" indent="0" marL="0">
              <a:buNone/>
            </a:pPr>
            <a:r>
              <a:rPr lang="en-US" sz="1100" dirty="0">
                <a:solidFill>
                  <a:srgbClr val="2F4F6B"/>
                </a:solidFill>
                <a:latin typeface="Yu Gothic" pitchFamily="34" charset="0"/>
                <a:ea typeface="Yu Gothic" pitchFamily="34" charset="-122"/>
                <a:cs typeface="Yu Gothic" pitchFamily="34" charset="-120"/>
              </a:rPr>
              <a:t>▶</a:t>
            </a:r>
            <a:endParaRPr lang="en-US" sz="1100" dirty="0"/>
          </a:p>
        </p:txBody>
      </p:sp>
      <p:sp>
        <p:nvSpPr>
          <p:cNvPr id="33" name="Shape 31"/>
          <p:cNvSpPr/>
          <p:nvPr/>
        </p:nvSpPr>
        <p:spPr>
          <a:xfrm>
            <a:off x="8055864" y="3675888"/>
            <a:ext cx="3328416" cy="1783080"/>
          </a:xfrm>
          <a:prstGeom prst="rect">
            <a:avLst/>
          </a:prstGeom>
          <a:solidFill>
            <a:srgbClr val="FFFFFF"/>
          </a:solidFill>
          <a:ln w="15875">
            <a:solidFill>
              <a:srgbClr val="2F4F6B"/>
            </a:solidFill>
            <a:prstDash val="solid"/>
          </a:ln>
        </p:spPr>
      </p:sp>
      <p:sp>
        <p:nvSpPr>
          <p:cNvPr id="34" name="Shape 32"/>
          <p:cNvSpPr/>
          <p:nvPr/>
        </p:nvSpPr>
        <p:spPr>
          <a:xfrm>
            <a:off x="8257032" y="3858768"/>
            <a:ext cx="384048" cy="384048"/>
          </a:xfrm>
          <a:prstGeom prst="ellipse">
            <a:avLst/>
          </a:prstGeom>
          <a:solidFill>
            <a:srgbClr val="2F4F6B"/>
          </a:solidFill>
          <a:ln w="12700">
            <a:solidFill>
              <a:srgbClr val="2F4F6B"/>
            </a:solidFill>
            <a:prstDash val="solid"/>
          </a:ln>
        </p:spPr>
      </p:sp>
      <p:sp>
        <p:nvSpPr>
          <p:cNvPr id="35" name="Text 33"/>
          <p:cNvSpPr txBox="1"/>
          <p:nvPr/>
        </p:nvSpPr>
        <p:spPr>
          <a:xfrm>
            <a:off x="8257032" y="385876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6</a:t>
            </a:r>
            <a:endParaRPr lang="en-US" sz="1300" dirty="0"/>
          </a:p>
        </p:txBody>
      </p:sp>
      <p:sp>
        <p:nvSpPr>
          <p:cNvPr id="36" name="Text 34"/>
          <p:cNvSpPr txBox="1"/>
          <p:nvPr/>
        </p:nvSpPr>
        <p:spPr>
          <a:xfrm>
            <a:off x="8257032" y="4315968"/>
            <a:ext cx="2926080" cy="457200"/>
          </a:xfrm>
          <a:prstGeom prst="rect">
            <a:avLst/>
          </a:prstGeom>
          <a:noFill/>
          <a:ln/>
        </p:spPr>
        <p:txBody>
          <a:bodyPr wrap="square" lIns="0" tIns="0" rIns="0" bIns="0" rtlCol="0" anchor="t"/>
          <a:lstStyle/>
          <a:p>
            <a:pPr indent="0" marL="0">
              <a:lnSpc>
                <a:spcPct val="120000"/>
              </a:lnSpc>
              <a:buNone/>
            </a:pPr>
            <a:r>
              <a:rPr lang="en-US" sz="1400" b="1" dirty="0">
                <a:solidFill>
                  <a:srgbClr val="23201D"/>
                </a:solidFill>
                <a:latin typeface="Yu Gothic" pitchFamily="34" charset="0"/>
                <a:ea typeface="Yu Gothic" pitchFamily="34" charset="-122"/>
                <a:cs typeface="Yu Gothic" pitchFamily="34" charset="-120"/>
              </a:rPr>
              <a:t>Google（GAS）</a:t>
            </a:r>
            <a:endParaRPr lang="en-US" sz="1400" dirty="0"/>
          </a:p>
        </p:txBody>
      </p:sp>
      <p:sp>
        <p:nvSpPr>
          <p:cNvPr id="37" name="Text 35"/>
          <p:cNvSpPr txBox="1"/>
          <p:nvPr/>
        </p:nvSpPr>
        <p:spPr>
          <a:xfrm>
            <a:off x="8257032" y="4773168"/>
            <a:ext cx="2926080" cy="621792"/>
          </a:xfrm>
          <a:prstGeom prst="rect">
            <a:avLst/>
          </a:prstGeom>
          <a:noFill/>
          <a:ln/>
        </p:spPr>
        <p:txBody>
          <a:bodyPr wrap="square" lIns="0" tIns="0" rIns="0" bIns="0" rtlCol="0" anchor="t"/>
          <a:lstStyle/>
          <a:p>
            <a:pPr indent="0" marL="0">
              <a:lnSpc>
                <a:spcPct val="125000"/>
              </a:lnSpc>
              <a:buNone/>
            </a:pPr>
            <a:r>
              <a:rPr lang="en-US" sz="1150" dirty="0">
                <a:solidFill>
                  <a:srgbClr val="5A534A"/>
                </a:solidFill>
                <a:latin typeface="Yu Gothic" pitchFamily="34" charset="0"/>
                <a:ea typeface="Yu Gothic" pitchFamily="34" charset="-122"/>
                <a:cs typeface="Yu Gothic" pitchFamily="34" charset="-120"/>
              </a:rPr>
              <a:t>ここまでで足りない所だけ補います</a:t>
            </a:r>
            <a:endParaRPr lang="en-US" sz="1150" dirty="0"/>
          </a:p>
        </p:txBody>
      </p:sp>
      <p:sp>
        <p:nvSpPr>
          <p:cNvPr id="38" name="Text 36"/>
          <p:cNvSpPr txBox="1"/>
          <p:nvPr/>
        </p:nvSpPr>
        <p:spPr>
          <a:xfrm>
            <a:off x="777240" y="5623560"/>
            <a:ext cx="10607040" cy="457200"/>
          </a:xfrm>
          <a:prstGeom prst="rect">
            <a:avLst/>
          </a:prstGeom>
          <a:noFill/>
          <a:ln/>
        </p:spPr>
        <p:txBody>
          <a:bodyPr wrap="square" lIns="0" tIns="0" rIns="0" bIns="0" rtlCol="0" anchor="ctr"/>
          <a:lstStyle/>
          <a:p>
            <a:pPr indent="0" marL="0">
              <a:lnSpc>
                <a:spcPct val="120000"/>
              </a:lnSpc>
              <a:buNone/>
            </a:pPr>
            <a:r>
              <a:rPr lang="en-US" sz="1200" b="1" dirty="0">
                <a:solidFill>
                  <a:srgbClr val="2F4F6B"/>
                </a:solidFill>
                <a:latin typeface="Yu Gothic" pitchFamily="34" charset="0"/>
                <a:ea typeface="Yu Gothic" pitchFamily="34" charset="-122"/>
                <a:cs typeface="Yu Gothic" pitchFamily="34" charset="-120"/>
              </a:rPr>
              <a:t>道具は増やしません。いま使っているChatGPTとGoogleの中で、できることから始めます。</a:t>
            </a:r>
            <a:endParaRPr lang="en-US" sz="1200" dirty="0"/>
          </a:p>
        </p:txBody>
      </p:sp>
      <p:sp>
        <p:nvSpPr>
          <p:cNvPr id="39" name="Text 37"/>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40" name="Text 38"/>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画面の地図</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1 / 5</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時刻で動くタスクを作る</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プロジェクトの外で、新しいチャットを開く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下の文面を入れて、送信する</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確認が出たら、内容を見て確定する</a:t>
            </a:r>
            <a:endParaRPr lang="en-US" sz="1350" dirty="0"/>
          </a:p>
        </p:txBody>
      </p:sp>
      <p:sp>
        <p:nvSpPr>
          <p:cNvPr id="15" name="Shape 13"/>
          <p:cNvSpPr/>
          <p:nvPr/>
        </p:nvSpPr>
        <p:spPr>
          <a:xfrm>
            <a:off x="777240" y="3730752"/>
            <a:ext cx="5715000" cy="2029968"/>
          </a:xfrm>
          <a:prstGeom prst="rect">
            <a:avLst/>
          </a:prstGeom>
          <a:solidFill>
            <a:srgbClr val="EDE7DB"/>
          </a:solidFill>
          <a:ln w="12700">
            <a:solidFill>
              <a:srgbClr val="EDE7DB"/>
            </a:solidFill>
            <a:prstDash val="solid"/>
          </a:ln>
        </p:spPr>
      </p:sp>
      <p:sp>
        <p:nvSpPr>
          <p:cNvPr id="16" name="Text 14"/>
          <p:cNvSpPr txBox="1"/>
          <p:nvPr/>
        </p:nvSpPr>
        <p:spPr>
          <a:xfrm>
            <a:off x="1005840" y="3803904"/>
            <a:ext cx="525780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何を入れる</a:t>
            </a:r>
            <a:endParaRPr lang="en-US" sz="1000" dirty="0"/>
          </a:p>
        </p:txBody>
      </p:sp>
      <p:sp>
        <p:nvSpPr>
          <p:cNvPr id="17" name="Text 15"/>
          <p:cNvSpPr txBox="1"/>
          <p:nvPr/>
        </p:nvSpPr>
        <p:spPr>
          <a:xfrm>
            <a:off x="1005840" y="4114800"/>
            <a:ext cx="5257800" cy="1572768"/>
          </a:xfrm>
          <a:prstGeom prst="rect">
            <a:avLst/>
          </a:prstGeom>
          <a:noFill/>
          <a:ln/>
        </p:spPr>
        <p:txBody>
          <a:bodyPr wrap="square" lIns="0" tIns="0" rIns="0" bIns="0" rtlCol="0" anchor="t"/>
          <a:lstStyle/>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毎週月曜8時に、先週のSlackの</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#受注チャンネルの内容を、</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5行にまとめて届けてください。</a:t>
            </a:r>
            <a:endParaRPr lang="en-US" sz="1250" dirty="0"/>
          </a:p>
        </p:txBody>
      </p:sp>
      <p:sp>
        <p:nvSpPr>
          <p:cNvPr id="18" name="Shape 16"/>
          <p:cNvSpPr/>
          <p:nvPr/>
        </p:nvSpPr>
        <p:spPr>
          <a:xfrm>
            <a:off x="6766560" y="1691640"/>
            <a:ext cx="4617720" cy="1234440"/>
          </a:xfrm>
          <a:prstGeom prst="rect">
            <a:avLst/>
          </a:prstGeom>
          <a:solidFill>
            <a:srgbClr val="E7F0E9"/>
          </a:solidFill>
          <a:ln w="15875">
            <a:solidFill>
              <a:srgbClr val="3B6B4A"/>
            </a:solidFill>
            <a:prstDash val="solid"/>
          </a:ln>
        </p:spPr>
      </p:sp>
      <p:sp>
        <p:nvSpPr>
          <p:cNvPr id="19" name="Text 17"/>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20" name="Text 18"/>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タスクのタイトル・日付・時刻の確認が表示される</a:t>
            </a:r>
            <a:endParaRPr lang="en-US" sz="1350" dirty="0"/>
          </a:p>
        </p:txBody>
      </p:sp>
      <p:sp>
        <p:nvSpPr>
          <p:cNvPr id="21" name="Shape 19"/>
          <p:cNvSpPr/>
          <p:nvPr/>
        </p:nvSpPr>
        <p:spPr>
          <a:xfrm>
            <a:off x="6766560" y="3090672"/>
            <a:ext cx="4617720" cy="2670048"/>
          </a:xfrm>
          <a:prstGeom prst="rect">
            <a:avLst/>
          </a:prstGeom>
          <a:solidFill>
            <a:srgbClr val="FFFFFF"/>
          </a:solidFill>
          <a:ln w="12700">
            <a:solidFill>
              <a:srgbClr val="EDE7DB"/>
            </a:solidFill>
            <a:prstDash val="solid"/>
          </a:ln>
        </p:spPr>
      </p:sp>
      <p:sp>
        <p:nvSpPr>
          <p:cNvPr id="22" name="Shape 20"/>
          <p:cNvSpPr/>
          <p:nvPr/>
        </p:nvSpPr>
        <p:spPr>
          <a:xfrm>
            <a:off x="6766560" y="3090672"/>
            <a:ext cx="54864" cy="2670048"/>
          </a:xfrm>
          <a:prstGeom prst="rect">
            <a:avLst/>
          </a:prstGeom>
          <a:solidFill>
            <a:srgbClr val="B04A2F"/>
          </a:solidFill>
          <a:ln w="12700">
            <a:solidFill>
              <a:srgbClr val="B04A2F"/>
            </a:solidFill>
            <a:prstDash val="solid"/>
          </a:ln>
        </p:spPr>
      </p:sp>
      <p:sp>
        <p:nvSpPr>
          <p:cNvPr id="23" name="Text 21"/>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4" name="Text 22"/>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・Free・Goは3件まで・1日1回・大まかな時間帯。Plusは5件・時刻指定</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・プロジェクトの中で作ったタスクは、そのプロジェクトのファイルを読めません</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・長く使わないと、自動で止まることがあります</a:t>
            </a:r>
            <a:endParaRPr lang="en-US" sz="1250" dirty="0"/>
          </a:p>
        </p:txBody>
      </p:sp>
      <p:sp>
        <p:nvSpPr>
          <p:cNvPr id="25" name="Text 23"/>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6" name="Text 24"/>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1/5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2 / 5</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変化を見張るタスクを作る</a:t>
            </a:r>
            <a:endParaRPr lang="en-US" sz="2600" dirty="0"/>
          </a:p>
        </p:txBody>
      </p:sp>
      <p:sp>
        <p:nvSpPr>
          <p:cNvPr id="4" name="Shape 2"/>
          <p:cNvSpPr/>
          <p:nvPr/>
        </p:nvSpPr>
        <p:spPr>
          <a:xfrm>
            <a:off x="777240" y="1691640"/>
            <a:ext cx="5715000" cy="1444752"/>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新しいチャットを開く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下の文面を入れて、送信する</a:t>
            </a:r>
            <a:endParaRPr lang="en-US" sz="1350" dirty="0"/>
          </a:p>
        </p:txBody>
      </p:sp>
      <p:sp>
        <p:nvSpPr>
          <p:cNvPr id="12" name="Shape 10"/>
          <p:cNvSpPr/>
          <p:nvPr/>
        </p:nvSpPr>
        <p:spPr>
          <a:xfrm>
            <a:off x="777240" y="3300984"/>
            <a:ext cx="5715000" cy="2459736"/>
          </a:xfrm>
          <a:prstGeom prst="rect">
            <a:avLst/>
          </a:prstGeom>
          <a:solidFill>
            <a:srgbClr val="EDE7DB"/>
          </a:solidFill>
          <a:ln w="12700">
            <a:solidFill>
              <a:srgbClr val="EDE7DB"/>
            </a:solidFill>
            <a:prstDash val="solid"/>
          </a:ln>
        </p:spPr>
      </p:sp>
      <p:sp>
        <p:nvSpPr>
          <p:cNvPr id="13" name="Text 11"/>
          <p:cNvSpPr txBox="1"/>
          <p:nvPr/>
        </p:nvSpPr>
        <p:spPr>
          <a:xfrm>
            <a:off x="1005840" y="3374136"/>
            <a:ext cx="525780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何を入れる</a:t>
            </a:r>
            <a:endParaRPr lang="en-US" sz="1000" dirty="0"/>
          </a:p>
        </p:txBody>
      </p:sp>
      <p:sp>
        <p:nvSpPr>
          <p:cNvPr id="14" name="Text 12"/>
          <p:cNvSpPr txBox="1"/>
          <p:nvPr/>
        </p:nvSpPr>
        <p:spPr>
          <a:xfrm>
            <a:off x="1005840" y="3685032"/>
            <a:ext cx="5257800" cy="2002536"/>
          </a:xfrm>
          <a:prstGeom prst="rect">
            <a:avLst/>
          </a:prstGeom>
          <a:noFill/>
          <a:ln/>
        </p:spPr>
        <p:txBody>
          <a:bodyPr wrap="square" lIns="0" tIns="0" rIns="0" bIns="0" rtlCol="0" anchor="t"/>
          <a:lstStyle/>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毎日、［取引先名］のニュースを確認して、</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値上げ・移転・代表交代があったときだけ</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知らせてください。</a:t>
            </a:r>
            <a:endParaRPr lang="en-US" sz="12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知らせる価値がある変化のときだけ、通知が来る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・「あったときだけ」と書くのが要点です。書かないと毎日届いて、読まなくなります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・通知の届き方：「設定」→「通知」で、プッシュかメールを選びます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2/5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3 / 5</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メールやSlackをきっかけに動かす</a:t>
            </a:r>
            <a:endParaRPr lang="en-US" sz="2600" dirty="0"/>
          </a:p>
        </p:txBody>
      </p:sp>
      <p:sp>
        <p:nvSpPr>
          <p:cNvPr id="4" name="Shape 2"/>
          <p:cNvSpPr/>
          <p:nvPr/>
        </p:nvSpPr>
        <p:spPr>
          <a:xfrm>
            <a:off x="777240" y="1691640"/>
            <a:ext cx="5715000" cy="2304288"/>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先に、Gmail（またはSlack）をつないでおく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「Work」を開く（Web版かスマホで作る）</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「どんなときに」「何をするか」を書いて、送信する</a:t>
            </a:r>
            <a:endParaRPr lang="en-US" sz="1350" dirty="0"/>
          </a:p>
        </p:txBody>
      </p:sp>
      <p:sp>
        <p:nvSpPr>
          <p:cNvPr id="15" name="Shape 13"/>
          <p:cNvSpPr/>
          <p:nvPr/>
        </p:nvSpPr>
        <p:spPr>
          <a:xfrm>
            <a:off x="1005840" y="3483864"/>
            <a:ext cx="274320" cy="274320"/>
          </a:xfrm>
          <a:prstGeom prst="ellipse">
            <a:avLst/>
          </a:prstGeom>
          <a:solidFill>
            <a:srgbClr val="2F4F6B"/>
          </a:solidFill>
          <a:ln w="12700">
            <a:solidFill>
              <a:srgbClr val="2F4F6B"/>
            </a:solidFill>
            <a:prstDash val="solid"/>
          </a:ln>
        </p:spPr>
      </p:sp>
      <p:sp>
        <p:nvSpPr>
          <p:cNvPr id="16" name="Text 14"/>
          <p:cNvSpPr txBox="1"/>
          <p:nvPr/>
        </p:nvSpPr>
        <p:spPr>
          <a:xfrm>
            <a:off x="1005840" y="3483864"/>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17" name="Text 15"/>
          <p:cNvSpPr txBox="1"/>
          <p:nvPr/>
        </p:nvSpPr>
        <p:spPr>
          <a:xfrm>
            <a:off x="1417320" y="3447288"/>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きっかけ・条件・内容の確認を見て、確定する</a:t>
            </a:r>
            <a:endParaRPr lang="en-US" sz="1350" dirty="0"/>
          </a:p>
        </p:txBody>
      </p:sp>
      <p:sp>
        <p:nvSpPr>
          <p:cNvPr id="18" name="Shape 16"/>
          <p:cNvSpPr/>
          <p:nvPr/>
        </p:nvSpPr>
        <p:spPr>
          <a:xfrm>
            <a:off x="777240" y="4160520"/>
            <a:ext cx="5715000" cy="1600200"/>
          </a:xfrm>
          <a:prstGeom prst="rect">
            <a:avLst/>
          </a:prstGeom>
          <a:solidFill>
            <a:srgbClr val="EDE7DB"/>
          </a:solidFill>
          <a:ln w="12700">
            <a:solidFill>
              <a:srgbClr val="EDE7DB"/>
            </a:solidFill>
            <a:prstDash val="solid"/>
          </a:ln>
        </p:spPr>
      </p:sp>
      <p:sp>
        <p:nvSpPr>
          <p:cNvPr id="19" name="Text 17"/>
          <p:cNvSpPr txBox="1"/>
          <p:nvPr/>
        </p:nvSpPr>
        <p:spPr>
          <a:xfrm>
            <a:off x="1005840" y="4233672"/>
            <a:ext cx="525780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何を入れる</a:t>
            </a:r>
            <a:endParaRPr lang="en-US" sz="1000" dirty="0"/>
          </a:p>
        </p:txBody>
      </p:sp>
      <p:sp>
        <p:nvSpPr>
          <p:cNvPr id="20" name="Text 18"/>
          <p:cNvSpPr txBox="1"/>
          <p:nvPr/>
        </p:nvSpPr>
        <p:spPr>
          <a:xfrm>
            <a:off x="1005840" y="4544568"/>
            <a:ext cx="5257800" cy="1143000"/>
          </a:xfrm>
          <a:prstGeom prst="rect">
            <a:avLst/>
          </a:prstGeom>
          <a:noFill/>
          <a:ln/>
        </p:spPr>
        <p:txBody>
          <a:bodyPr wrap="square" lIns="0" tIns="0" rIns="0" bIns="0" rtlCol="0" anchor="t"/>
          <a:lstStyle/>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［取引先ドメイン］から件名に「見積」を含む</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メールが届いたら、依頼内容・希望納期・数量を</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3行にまとめて通知してください。</a:t>
            </a:r>
            <a:endParaRPr lang="en-US" sz="1250" dirty="0"/>
          </a:p>
          <a:p>
            <a:pPr indent="0" marL="0">
              <a:lnSpc>
                <a:spcPct val="130000"/>
              </a:lnSpc>
              <a:buNone/>
            </a:pPr>
            <a:r>
              <a:rPr lang="en-US" sz="1250" dirty="0">
                <a:solidFill>
                  <a:srgbClr val="23201D"/>
                </a:solidFill>
                <a:latin typeface="Consolas" pitchFamily="34" charset="0"/>
                <a:ea typeface="Consolas" pitchFamily="34" charset="-122"/>
                <a:cs typeface="Consolas" pitchFamily="34" charset="-120"/>
              </a:rPr>
              <a:t>返信はしないでください。</a:t>
            </a:r>
            <a:endParaRPr lang="en-US" sz="1250" dirty="0"/>
          </a:p>
        </p:txBody>
      </p:sp>
      <p:sp>
        <p:nvSpPr>
          <p:cNvPr id="21" name="Shape 19"/>
          <p:cNvSpPr/>
          <p:nvPr/>
        </p:nvSpPr>
        <p:spPr>
          <a:xfrm>
            <a:off x="6766560" y="1691640"/>
            <a:ext cx="4617720" cy="1234440"/>
          </a:xfrm>
          <a:prstGeom prst="rect">
            <a:avLst/>
          </a:prstGeom>
          <a:solidFill>
            <a:srgbClr val="E7F0E9"/>
          </a:solidFill>
          <a:ln w="15875">
            <a:solidFill>
              <a:srgbClr val="3B6B4A"/>
            </a:solidFill>
            <a:prstDash val="solid"/>
          </a:ln>
        </p:spPr>
      </p:sp>
      <p:sp>
        <p:nvSpPr>
          <p:cNvPr id="22" name="Text 20"/>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23" name="Text 21"/>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確認が出て、タスクが「スケジュール済み」に並ぶ</a:t>
            </a:r>
            <a:endParaRPr lang="en-US" sz="1350" dirty="0"/>
          </a:p>
        </p:txBody>
      </p:sp>
      <p:sp>
        <p:nvSpPr>
          <p:cNvPr id="24" name="Shape 22"/>
          <p:cNvSpPr/>
          <p:nvPr/>
        </p:nvSpPr>
        <p:spPr>
          <a:xfrm>
            <a:off x="6766560" y="3090672"/>
            <a:ext cx="4617720" cy="2670048"/>
          </a:xfrm>
          <a:prstGeom prst="rect">
            <a:avLst/>
          </a:prstGeom>
          <a:solidFill>
            <a:srgbClr val="FFFFFF"/>
          </a:solidFill>
          <a:ln w="12700">
            <a:solidFill>
              <a:srgbClr val="EDE7DB"/>
            </a:solidFill>
            <a:prstDash val="solid"/>
          </a:ln>
        </p:spPr>
      </p:sp>
      <p:sp>
        <p:nvSpPr>
          <p:cNvPr id="25" name="Shape 23"/>
          <p:cNvSpPr/>
          <p:nvPr/>
        </p:nvSpPr>
        <p:spPr>
          <a:xfrm>
            <a:off x="6766560" y="3090672"/>
            <a:ext cx="54864" cy="2670048"/>
          </a:xfrm>
          <a:prstGeom prst="rect">
            <a:avLst/>
          </a:prstGeom>
          <a:solidFill>
            <a:srgbClr val="B04A2F"/>
          </a:solidFill>
          <a:ln w="12700">
            <a:solidFill>
              <a:srgbClr val="B04A2F"/>
            </a:solidFill>
            <a:prstDash val="solid"/>
          </a:ln>
        </p:spPr>
      </p:sp>
      <p:sp>
        <p:nvSpPr>
          <p:cNvPr id="26" name="Text 24"/>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7" name="Text 25"/>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・Plus以上の機能です。Free・Goでは使えません</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・Slackは、見張りたいチャンネルごとに @ChatGPT を追加します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・カレンダーの予定は、きっかけにできません</a:t>
            </a:r>
            <a:endParaRPr lang="en-US" sz="1250" dirty="0"/>
          </a:p>
        </p:txBody>
      </p:sp>
      <p:sp>
        <p:nvSpPr>
          <p:cNvPr id="28" name="Text 26"/>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9" name="Text 27"/>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3/5</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4 / 5</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送信などの前に、確認が入るようにする</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アカウント名 →「設定」→「アプリ」を開く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「許可を求める」を開く</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「常に確認」を選ぶ</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何かを実行する前に、毎回、確認の画面が出る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・確認が出たら「今回のみ許可」だけを使います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・Gmailの送信は、下書きを作って本人が送る方式です（Web版・Plus以上）</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・判断が入る作業・取り返しがつかない作業は、確認つきのままにします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4/5</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画面手順　STEP 5 / 5</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止め方・直し方を確かめる</a:t>
            </a:r>
            <a:endParaRPr lang="en-US" sz="2600" dirty="0"/>
          </a:p>
        </p:txBody>
      </p:sp>
      <p:sp>
        <p:nvSpPr>
          <p:cNvPr id="4" name="Shape 2"/>
          <p:cNvSpPr/>
          <p:nvPr/>
        </p:nvSpPr>
        <p:spPr>
          <a:xfrm>
            <a:off x="777240" y="1691640"/>
            <a:ext cx="5715000" cy="1874520"/>
          </a:xfrm>
          <a:prstGeom prst="rect">
            <a:avLst/>
          </a:prstGeom>
          <a:solidFill>
            <a:srgbClr val="FFFFFF"/>
          </a:solidFill>
          <a:ln w="15875">
            <a:solidFill>
              <a:srgbClr val="2F4F6B"/>
            </a:solidFill>
            <a:prstDash val="solid"/>
          </a:ln>
        </p:spPr>
      </p:sp>
      <p:sp>
        <p:nvSpPr>
          <p:cNvPr id="5" name="Text 3"/>
          <p:cNvSpPr txBox="1"/>
          <p:nvPr/>
        </p:nvSpPr>
        <p:spPr>
          <a:xfrm>
            <a:off x="1005840" y="1764792"/>
            <a:ext cx="5257800" cy="274320"/>
          </a:xfrm>
          <a:prstGeom prst="rect">
            <a:avLst/>
          </a:prstGeom>
          <a:noFill/>
          <a:ln/>
        </p:spPr>
        <p:txBody>
          <a:bodyPr wrap="square" lIns="0" tIns="0" rIns="0" bIns="0" rtlCol="0" anchor="ctr"/>
          <a:lstStyle/>
          <a:p>
            <a:pPr indent="0" marL="0">
              <a:buNone/>
            </a:pPr>
            <a:r>
              <a:rPr lang="en-US" sz="1000" b="1" spc="150" kern="0" dirty="0">
                <a:solidFill>
                  <a:srgbClr val="2F4F6B"/>
                </a:solidFill>
                <a:latin typeface="Yu Gothic" pitchFamily="34" charset="0"/>
                <a:ea typeface="Yu Gothic" pitchFamily="34" charset="-122"/>
                <a:cs typeface="Yu Gothic" pitchFamily="34" charset="-120"/>
              </a:rPr>
              <a:t>どこを開く・どこを押す</a:t>
            </a:r>
            <a:endParaRPr lang="en-US" sz="1000" dirty="0"/>
          </a:p>
        </p:txBody>
      </p:sp>
      <p:sp>
        <p:nvSpPr>
          <p:cNvPr id="6" name="Shape 4"/>
          <p:cNvSpPr/>
          <p:nvPr/>
        </p:nvSpPr>
        <p:spPr>
          <a:xfrm>
            <a:off x="1005840" y="2194560"/>
            <a:ext cx="274320" cy="274320"/>
          </a:xfrm>
          <a:prstGeom prst="ellipse">
            <a:avLst/>
          </a:prstGeom>
          <a:solidFill>
            <a:srgbClr val="2F4F6B"/>
          </a:solidFill>
          <a:ln w="12700">
            <a:solidFill>
              <a:srgbClr val="2F4F6B"/>
            </a:solidFill>
            <a:prstDash val="solid"/>
          </a:ln>
        </p:spPr>
      </p:sp>
      <p:sp>
        <p:nvSpPr>
          <p:cNvPr id="7" name="Text 5"/>
          <p:cNvSpPr txBox="1"/>
          <p:nvPr/>
        </p:nvSpPr>
        <p:spPr>
          <a:xfrm>
            <a:off x="1005840" y="2194560"/>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1417320" y="2157984"/>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サイドバーの「スケジュール済み」を開く</a:t>
            </a:r>
            <a:endParaRPr lang="en-US" sz="1350" dirty="0"/>
          </a:p>
        </p:txBody>
      </p:sp>
      <p:sp>
        <p:nvSpPr>
          <p:cNvPr id="9" name="Shape 7"/>
          <p:cNvSpPr/>
          <p:nvPr/>
        </p:nvSpPr>
        <p:spPr>
          <a:xfrm>
            <a:off x="1005840" y="2624328"/>
            <a:ext cx="274320" cy="274320"/>
          </a:xfrm>
          <a:prstGeom prst="ellipse">
            <a:avLst/>
          </a:prstGeom>
          <a:solidFill>
            <a:srgbClr val="2F4F6B"/>
          </a:solidFill>
          <a:ln w="12700">
            <a:solidFill>
              <a:srgbClr val="2F4F6B"/>
            </a:solidFill>
            <a:prstDash val="solid"/>
          </a:ln>
        </p:spPr>
      </p:sp>
      <p:sp>
        <p:nvSpPr>
          <p:cNvPr id="10" name="Text 8"/>
          <p:cNvSpPr txBox="1"/>
          <p:nvPr/>
        </p:nvSpPr>
        <p:spPr>
          <a:xfrm>
            <a:off x="1005840" y="2624328"/>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1417320" y="2587752"/>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タスクのメニュー「•••」を押す</a:t>
            </a:r>
            <a:endParaRPr lang="en-US" sz="1350" dirty="0"/>
          </a:p>
        </p:txBody>
      </p:sp>
      <p:sp>
        <p:nvSpPr>
          <p:cNvPr id="12" name="Shape 10"/>
          <p:cNvSpPr/>
          <p:nvPr/>
        </p:nvSpPr>
        <p:spPr>
          <a:xfrm>
            <a:off x="1005840" y="3054096"/>
            <a:ext cx="274320" cy="274320"/>
          </a:xfrm>
          <a:prstGeom prst="ellipse">
            <a:avLst/>
          </a:prstGeom>
          <a:solidFill>
            <a:srgbClr val="2F4F6B"/>
          </a:solidFill>
          <a:ln w="12700">
            <a:solidFill>
              <a:srgbClr val="2F4F6B"/>
            </a:solidFill>
            <a:prstDash val="solid"/>
          </a:ln>
        </p:spPr>
      </p:sp>
      <p:sp>
        <p:nvSpPr>
          <p:cNvPr id="13" name="Text 11"/>
          <p:cNvSpPr txBox="1"/>
          <p:nvPr/>
        </p:nvSpPr>
        <p:spPr>
          <a:xfrm>
            <a:off x="1005840" y="3054096"/>
            <a:ext cx="274320" cy="27432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1417320" y="3017520"/>
            <a:ext cx="4892040" cy="365760"/>
          </a:xfrm>
          <a:prstGeom prst="rect">
            <a:avLst/>
          </a:prstGeom>
          <a:noFill/>
          <a:ln/>
        </p:spPr>
        <p:txBody>
          <a:bodyPr wrap="square" lIns="0" tIns="0" rIns="0" bIns="0" rtlCol="0" anchor="ctr"/>
          <a:lstStyle/>
          <a:p>
            <a:pPr indent="0" marL="0">
              <a:buNone/>
            </a:pPr>
            <a:r>
              <a:rPr lang="en-US" sz="1350" b="1" dirty="0">
                <a:solidFill>
                  <a:srgbClr val="23201D"/>
                </a:solidFill>
                <a:latin typeface="Yu Gothic" pitchFamily="34" charset="0"/>
                <a:ea typeface="Yu Gothic" pitchFamily="34" charset="-122"/>
                <a:cs typeface="Yu Gothic" pitchFamily="34" charset="-120"/>
              </a:rPr>
              <a:t>編集・一時停止・削除を選ぶ</a:t>
            </a:r>
            <a:endParaRPr lang="en-US" sz="1350" dirty="0"/>
          </a:p>
        </p:txBody>
      </p:sp>
      <p:sp>
        <p:nvSpPr>
          <p:cNvPr id="15" name="Shape 13"/>
          <p:cNvSpPr/>
          <p:nvPr/>
        </p:nvSpPr>
        <p:spPr>
          <a:xfrm>
            <a:off x="6766560" y="1691640"/>
            <a:ext cx="4617720" cy="1234440"/>
          </a:xfrm>
          <a:prstGeom prst="rect">
            <a:avLst/>
          </a:prstGeom>
          <a:solidFill>
            <a:srgbClr val="E7F0E9"/>
          </a:solidFill>
          <a:ln w="15875">
            <a:solidFill>
              <a:srgbClr val="3B6B4A"/>
            </a:solidFill>
            <a:prstDash val="solid"/>
          </a:ln>
        </p:spPr>
      </p:sp>
      <p:sp>
        <p:nvSpPr>
          <p:cNvPr id="16" name="Text 14"/>
          <p:cNvSpPr txBox="1"/>
          <p:nvPr/>
        </p:nvSpPr>
        <p:spPr>
          <a:xfrm>
            <a:off x="6995160" y="1764792"/>
            <a:ext cx="4160520" cy="274320"/>
          </a:xfrm>
          <a:prstGeom prst="rect">
            <a:avLst/>
          </a:prstGeom>
          <a:noFill/>
          <a:ln/>
        </p:spPr>
        <p:txBody>
          <a:bodyPr wrap="square" lIns="0" tIns="0" rIns="0" bIns="0" rtlCol="0" anchor="ctr"/>
          <a:lstStyle/>
          <a:p>
            <a:pPr indent="0" marL="0">
              <a:buNone/>
            </a:pPr>
            <a:r>
              <a:rPr lang="en-US" sz="1000" b="1" spc="150" kern="0" dirty="0">
                <a:solidFill>
                  <a:srgbClr val="3B6B4A"/>
                </a:solidFill>
                <a:latin typeface="Yu Gothic" pitchFamily="34" charset="0"/>
                <a:ea typeface="Yu Gothic" pitchFamily="34" charset="-122"/>
                <a:cs typeface="Yu Gothic" pitchFamily="34" charset="-120"/>
              </a:rPr>
              <a:t>こう出たらOK</a:t>
            </a:r>
            <a:endParaRPr lang="en-US" sz="1000" dirty="0"/>
          </a:p>
        </p:txBody>
      </p:sp>
      <p:sp>
        <p:nvSpPr>
          <p:cNvPr id="17" name="Text 15"/>
          <p:cNvSpPr txBox="1"/>
          <p:nvPr/>
        </p:nvSpPr>
        <p:spPr>
          <a:xfrm>
            <a:off x="6995160" y="2057400"/>
            <a:ext cx="4160520" cy="795528"/>
          </a:xfrm>
          <a:prstGeom prst="rect">
            <a:avLst/>
          </a:prstGeom>
          <a:noFill/>
          <a:ln/>
        </p:spPr>
        <p:txBody>
          <a:bodyPr wrap="square" lIns="0" tIns="0" rIns="0" bIns="0" rtlCol="0" anchor="ctr"/>
          <a:lstStyle/>
          <a:p>
            <a:pPr indent="0" marL="0">
              <a:lnSpc>
                <a:spcPct val="125000"/>
              </a:lnSpc>
              <a:buNone/>
            </a:pPr>
            <a:r>
              <a:rPr lang="en-US" sz="1350" b="1" dirty="0">
                <a:solidFill>
                  <a:srgbClr val="23201D"/>
                </a:solidFill>
                <a:latin typeface="Yu Gothic" pitchFamily="34" charset="0"/>
                <a:ea typeface="Yu Gothic" pitchFamily="34" charset="-122"/>
                <a:cs typeface="Yu Gothic" pitchFamily="34" charset="-120"/>
              </a:rPr>
              <a:t>タスクの一覧が見え、止めたいときにすぐ止められる</a:t>
            </a:r>
            <a:endParaRPr lang="en-US" sz="1350" dirty="0"/>
          </a:p>
        </p:txBody>
      </p:sp>
      <p:sp>
        <p:nvSpPr>
          <p:cNvPr id="18" name="Shape 16"/>
          <p:cNvSpPr/>
          <p:nvPr/>
        </p:nvSpPr>
        <p:spPr>
          <a:xfrm>
            <a:off x="6766560" y="3090672"/>
            <a:ext cx="4617720" cy="2670048"/>
          </a:xfrm>
          <a:prstGeom prst="rect">
            <a:avLst/>
          </a:prstGeom>
          <a:solidFill>
            <a:srgbClr val="FFFFFF"/>
          </a:solidFill>
          <a:ln w="12700">
            <a:solidFill>
              <a:srgbClr val="EDE7DB"/>
            </a:solidFill>
            <a:prstDash val="solid"/>
          </a:ln>
        </p:spPr>
      </p:sp>
      <p:sp>
        <p:nvSpPr>
          <p:cNvPr id="19" name="Shape 17"/>
          <p:cNvSpPr/>
          <p:nvPr/>
        </p:nvSpPr>
        <p:spPr>
          <a:xfrm>
            <a:off x="6766560" y="3090672"/>
            <a:ext cx="54864" cy="2670048"/>
          </a:xfrm>
          <a:prstGeom prst="rect">
            <a:avLst/>
          </a:prstGeom>
          <a:solidFill>
            <a:srgbClr val="B04A2F"/>
          </a:solidFill>
          <a:ln w="12700">
            <a:solidFill>
              <a:srgbClr val="B04A2F"/>
            </a:solidFill>
            <a:prstDash val="solid"/>
          </a:ln>
        </p:spPr>
      </p:sp>
      <p:sp>
        <p:nvSpPr>
          <p:cNvPr id="20" name="Text 18"/>
          <p:cNvSpPr txBox="1"/>
          <p:nvPr/>
        </p:nvSpPr>
        <p:spPr>
          <a:xfrm>
            <a:off x="6995160" y="3163824"/>
            <a:ext cx="4160520" cy="274320"/>
          </a:xfrm>
          <a:prstGeom prst="rect">
            <a:avLst/>
          </a:prstGeom>
          <a:noFill/>
          <a:ln/>
        </p:spPr>
        <p:txBody>
          <a:bodyPr wrap="square" lIns="0" tIns="0" rIns="0" bIns="0" rtlCol="0" anchor="ctr"/>
          <a:lstStyle/>
          <a:p>
            <a:pPr indent="0" marL="0">
              <a:buNone/>
            </a:pPr>
            <a:r>
              <a:rPr lang="en-US" sz="1000" b="1" spc="150" kern="0" dirty="0">
                <a:solidFill>
                  <a:srgbClr val="B04A2F"/>
                </a:solidFill>
                <a:latin typeface="Yu Gothic" pitchFamily="34" charset="0"/>
                <a:ea typeface="Yu Gothic" pitchFamily="34" charset="-122"/>
                <a:cs typeface="Yu Gothic" pitchFamily="34" charset="-120"/>
              </a:rPr>
              <a:t>止まったら・気をつける所</a:t>
            </a:r>
            <a:endParaRPr lang="en-US" sz="1000" dirty="0"/>
          </a:p>
        </p:txBody>
      </p:sp>
      <p:sp>
        <p:nvSpPr>
          <p:cNvPr id="21" name="Text 19"/>
          <p:cNvSpPr txBox="1"/>
          <p:nvPr/>
        </p:nvSpPr>
        <p:spPr>
          <a:xfrm>
            <a:off x="6995160" y="3474720"/>
            <a:ext cx="4206240" cy="2212848"/>
          </a:xfrm>
          <a:prstGeom prst="rect">
            <a:avLst/>
          </a:prstGeom>
          <a:noFill/>
          <a:ln/>
        </p:spPr>
        <p:txBody>
          <a:bodyPr wrap="square" lIns="0" tIns="0" rIns="0" bIns="0" rtlCol="0" anchor="t"/>
          <a:lstStyle/>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・デスクトップアプリに出ないときは、Web版で開きます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・「設定」→「通知」→「タスクを管理」からも開けます</a:t>
            </a:r>
            <a:endParaRPr lang="en-US" sz="1250" dirty="0"/>
          </a:p>
          <a:p>
            <a:pPr indent="0" marL="0">
              <a:lnSpc>
                <a:spcPct val="125000"/>
              </a:lnSpc>
              <a:spcAft>
                <a:spcPts val="500"/>
              </a:spcAft>
              <a:buNone/>
            </a:pPr>
            <a:r>
              <a:rPr lang="en-US" sz="1250" dirty="0">
                <a:solidFill>
                  <a:srgbClr val="3F3933"/>
                </a:solidFill>
                <a:latin typeface="Yu Gothic" pitchFamily="34" charset="0"/>
                <a:ea typeface="Yu Gothic" pitchFamily="34" charset="-122"/>
                <a:cs typeface="Yu Gothic" pitchFamily="34" charset="-120"/>
              </a:rPr>
              <a:t>・GASで補うのは3つだけ：予定をきっかけにしたい／表に毎回確実に書き込みたい／実行の記録を残したい</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画面手順 5/5</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2F4F6B"/>
                </a:solidFill>
                <a:latin typeface="Yu Gothic" pitchFamily="34" charset="0"/>
                <a:ea typeface="Yu Gothic" pitchFamily="34" charset="-122"/>
                <a:cs typeface="Yu Gothic" pitchFamily="34" charset="-120"/>
              </a:rPr>
              <a:t>記入例</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最初の1本は、これくらいの大きさで</a:t>
            </a:r>
            <a:endParaRPr lang="en-US" sz="2600" dirty="0"/>
          </a:p>
        </p:txBody>
      </p:sp>
      <p:sp>
        <p:nvSpPr>
          <p:cNvPr id="4" name="Shape 2"/>
          <p:cNvSpPr/>
          <p:nvPr/>
        </p:nvSpPr>
        <p:spPr>
          <a:xfrm>
            <a:off x="777240" y="1691640"/>
            <a:ext cx="10607040" cy="3931920"/>
          </a:xfrm>
          <a:prstGeom prst="rect">
            <a:avLst/>
          </a:prstGeom>
          <a:solidFill>
            <a:srgbClr val="FFFFFF"/>
          </a:solidFill>
          <a:ln w="15875">
            <a:solidFill>
              <a:srgbClr val="2F4F6B"/>
            </a:solidFill>
            <a:prstDash val="solid"/>
          </a:ln>
        </p:spPr>
      </p:sp>
      <p:sp>
        <p:nvSpPr>
          <p:cNvPr id="5" name="Shape 3"/>
          <p:cNvSpPr/>
          <p:nvPr/>
        </p:nvSpPr>
        <p:spPr>
          <a:xfrm>
            <a:off x="777240" y="1691640"/>
            <a:ext cx="10607040" cy="457200"/>
          </a:xfrm>
          <a:prstGeom prst="rect">
            <a:avLst/>
          </a:prstGeom>
          <a:solidFill>
            <a:srgbClr val="2F4F6B"/>
          </a:solidFill>
          <a:ln w="12700">
            <a:solidFill>
              <a:srgbClr val="2F4F6B"/>
            </a:solidFill>
            <a:prstDash val="solid"/>
          </a:ln>
        </p:spPr>
      </p:sp>
      <p:sp>
        <p:nvSpPr>
          <p:cNvPr id="6" name="Text 4"/>
          <p:cNvSpPr txBox="1"/>
          <p:nvPr/>
        </p:nvSpPr>
        <p:spPr>
          <a:xfrm>
            <a:off x="1051560" y="1709928"/>
            <a:ext cx="10058400" cy="420624"/>
          </a:xfrm>
          <a:prstGeom prst="rect">
            <a:avLst/>
          </a:prstGeom>
          <a:noFill/>
          <a:ln/>
        </p:spPr>
        <p:txBody>
          <a:bodyPr wrap="square" lIns="0" tIns="0" rIns="0" bIns="0" rtlCol="0" anchor="ctr"/>
          <a:lstStyle/>
          <a:p>
            <a:pPr indent="0" marL="0">
              <a:buNone/>
            </a:pPr>
            <a:r>
              <a:rPr lang="en-US" sz="1200" b="1" dirty="0">
                <a:solidFill>
                  <a:srgbClr val="FFFFFF"/>
                </a:solidFill>
                <a:latin typeface="Yu Gothic" pitchFamily="34" charset="0"/>
                <a:ea typeface="Yu Gothic" pitchFamily="34" charset="-122"/>
                <a:cs typeface="Yu Gothic" pitchFamily="34" charset="-120"/>
              </a:rPr>
              <a:t>自動化フロー（記入例：問い合わせ対応）</a:t>
            </a:r>
            <a:endParaRPr lang="en-US" sz="1200" dirty="0"/>
          </a:p>
        </p:txBody>
      </p:sp>
      <p:sp>
        <p:nvSpPr>
          <p:cNvPr id="7" name="Text 5"/>
          <p:cNvSpPr txBox="1"/>
          <p:nvPr/>
        </p:nvSpPr>
        <p:spPr>
          <a:xfrm>
            <a:off x="1097280" y="2331720"/>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起点</a:t>
            </a:r>
            <a:endParaRPr lang="en-US" sz="1100" dirty="0"/>
          </a:p>
        </p:txBody>
      </p:sp>
      <p:sp>
        <p:nvSpPr>
          <p:cNvPr id="8" name="Text 6"/>
          <p:cNvSpPr txBox="1"/>
          <p:nvPr/>
        </p:nvSpPr>
        <p:spPr>
          <a:xfrm>
            <a:off x="3611880" y="2331720"/>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問い合わせフォームに入力があったとき</a:t>
            </a:r>
            <a:endParaRPr lang="en-US" sz="1150" dirty="0"/>
          </a:p>
        </p:txBody>
      </p:sp>
      <p:sp>
        <p:nvSpPr>
          <p:cNvPr id="9" name="Text 7"/>
          <p:cNvSpPr txBox="1"/>
          <p:nvPr/>
        </p:nvSpPr>
        <p:spPr>
          <a:xfrm>
            <a:off x="1097280" y="2862072"/>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工程1</a:t>
            </a:r>
            <a:endParaRPr lang="en-US" sz="1100" dirty="0"/>
          </a:p>
        </p:txBody>
      </p:sp>
      <p:sp>
        <p:nvSpPr>
          <p:cNvPr id="10" name="Text 8"/>
          <p:cNvSpPr txBox="1"/>
          <p:nvPr/>
        </p:nvSpPr>
        <p:spPr>
          <a:xfrm>
            <a:off x="3611880" y="2862072"/>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AIが内容を分類・要約する（判断は入れない）</a:t>
            </a:r>
            <a:endParaRPr lang="en-US" sz="1150" dirty="0"/>
          </a:p>
        </p:txBody>
      </p:sp>
      <p:sp>
        <p:nvSpPr>
          <p:cNvPr id="11" name="Text 9"/>
          <p:cNvSpPr txBox="1"/>
          <p:nvPr/>
        </p:nvSpPr>
        <p:spPr>
          <a:xfrm>
            <a:off x="1097280" y="3392424"/>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工程2</a:t>
            </a:r>
            <a:endParaRPr lang="en-US" sz="1100" dirty="0"/>
          </a:p>
        </p:txBody>
      </p:sp>
      <p:sp>
        <p:nvSpPr>
          <p:cNvPr id="12" name="Text 10"/>
          <p:cNvSpPr txBox="1"/>
          <p:nvPr/>
        </p:nvSpPr>
        <p:spPr>
          <a:xfrm>
            <a:off x="3611880" y="3392424"/>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スプレッドシートに1行記録する</a:t>
            </a:r>
            <a:endParaRPr lang="en-US" sz="1150" dirty="0"/>
          </a:p>
        </p:txBody>
      </p:sp>
      <p:sp>
        <p:nvSpPr>
          <p:cNvPr id="13" name="Text 11"/>
          <p:cNvSpPr txBox="1"/>
          <p:nvPr/>
        </p:nvSpPr>
        <p:spPr>
          <a:xfrm>
            <a:off x="1097280" y="3922776"/>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工程3</a:t>
            </a:r>
            <a:endParaRPr lang="en-US" sz="1100" dirty="0"/>
          </a:p>
        </p:txBody>
      </p:sp>
      <p:sp>
        <p:nvSpPr>
          <p:cNvPr id="14" name="Text 12"/>
          <p:cNvSpPr txBox="1"/>
          <p:nvPr/>
        </p:nvSpPr>
        <p:spPr>
          <a:xfrm>
            <a:off x="3611880" y="3922776"/>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担当者にチャットで通知する</a:t>
            </a:r>
            <a:endParaRPr lang="en-US" sz="1150" dirty="0"/>
          </a:p>
        </p:txBody>
      </p:sp>
      <p:sp>
        <p:nvSpPr>
          <p:cNvPr id="15" name="Text 13"/>
          <p:cNvSpPr txBox="1"/>
          <p:nvPr/>
        </p:nvSpPr>
        <p:spPr>
          <a:xfrm>
            <a:off x="1097280" y="4453128"/>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人がやること</a:t>
            </a:r>
            <a:endParaRPr lang="en-US" sz="1100" dirty="0"/>
          </a:p>
        </p:txBody>
      </p:sp>
      <p:sp>
        <p:nvSpPr>
          <p:cNvPr id="16" name="Text 14"/>
          <p:cNvSpPr txBox="1"/>
          <p:nvPr/>
        </p:nvSpPr>
        <p:spPr>
          <a:xfrm>
            <a:off x="3611880" y="4453128"/>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内容を読んで、返信するかどうかを決める</a:t>
            </a:r>
            <a:endParaRPr lang="en-US" sz="1150" dirty="0"/>
          </a:p>
        </p:txBody>
      </p:sp>
      <p:sp>
        <p:nvSpPr>
          <p:cNvPr id="17" name="Text 15"/>
          <p:cNvSpPr txBox="1"/>
          <p:nvPr/>
        </p:nvSpPr>
        <p:spPr>
          <a:xfrm>
            <a:off x="1097280" y="4983480"/>
            <a:ext cx="2377440" cy="530352"/>
          </a:xfrm>
          <a:prstGeom prst="rect">
            <a:avLst/>
          </a:prstGeom>
          <a:noFill/>
          <a:ln/>
        </p:spPr>
        <p:txBody>
          <a:bodyPr wrap="square" lIns="0" tIns="0" rIns="0" bIns="0" rtlCol="0" anchor="ctr"/>
          <a:lstStyle/>
          <a:p>
            <a:pPr indent="0" marL="0">
              <a:lnSpc>
                <a:spcPct val="110000"/>
              </a:lnSpc>
              <a:buNone/>
            </a:pPr>
            <a:r>
              <a:rPr lang="en-US" sz="1100" b="1" dirty="0">
                <a:solidFill>
                  <a:srgbClr val="2F4F6B"/>
                </a:solidFill>
                <a:latin typeface="Yu Gothic" pitchFamily="34" charset="0"/>
                <a:ea typeface="Yu Gothic" pitchFamily="34" charset="-122"/>
                <a:cs typeface="Yu Gothic" pitchFamily="34" charset="-120"/>
              </a:rPr>
              <a:t>止まったら</a:t>
            </a:r>
            <a:endParaRPr lang="en-US" sz="1100" dirty="0"/>
          </a:p>
        </p:txBody>
      </p:sp>
      <p:sp>
        <p:nvSpPr>
          <p:cNvPr id="18" name="Text 16"/>
          <p:cNvSpPr txBox="1"/>
          <p:nvPr/>
        </p:nvSpPr>
        <p:spPr>
          <a:xfrm>
            <a:off x="3611880" y="4983480"/>
            <a:ext cx="7452360" cy="530352"/>
          </a:xfrm>
          <a:prstGeom prst="rect">
            <a:avLst/>
          </a:prstGeom>
          <a:noFill/>
          <a:ln/>
        </p:spPr>
        <p:txBody>
          <a:bodyPr wrap="square" lIns="0" tIns="0" rIns="0" bIns="0" rtlCol="0" anchor="ctr"/>
          <a:lstStyle/>
          <a:p>
            <a:pPr indent="0" marL="0">
              <a:lnSpc>
                <a:spcPct val="115000"/>
              </a:lnSpc>
              <a:buNone/>
            </a:pPr>
            <a:r>
              <a:rPr lang="en-US" sz="1150" dirty="0">
                <a:solidFill>
                  <a:srgbClr val="23201D"/>
                </a:solidFill>
                <a:latin typeface="Consolas" pitchFamily="34" charset="0"/>
                <a:ea typeface="Consolas" pitchFamily="34" charset="-122"/>
                <a:cs typeface="Consolas" pitchFamily="34" charset="-120"/>
              </a:rPr>
              <a:t>3日記録がなければ、社長に通知が飛ぶ</a:t>
            </a:r>
            <a:endParaRPr lang="en-US" sz="1150" dirty="0"/>
          </a:p>
        </p:txBody>
      </p:sp>
      <p:sp>
        <p:nvSpPr>
          <p:cNvPr id="19" name="Text 17"/>
          <p:cNvSpPr txBox="1"/>
          <p:nvPr/>
        </p:nvSpPr>
        <p:spPr>
          <a:xfrm>
            <a:off x="777240" y="5751576"/>
            <a:ext cx="10607040" cy="548640"/>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返信そのものは自動化しません。社外に出るものは人が出す、という線をここで引いておきます。</a:t>
            </a:r>
            <a:endParaRPr lang="en-US" sz="1250" dirty="0"/>
          </a:p>
        </p:txBody>
      </p:sp>
      <p:sp>
        <p:nvSpPr>
          <p:cNvPr id="20" name="Text 18"/>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1" name="Text 19"/>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記入例</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止まりやすい所</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ここで止まりやすい。止まったら、こうします</a:t>
            </a:r>
            <a:endParaRPr lang="en-US" sz="2600" dirty="0"/>
          </a:p>
        </p:txBody>
      </p:sp>
      <p:sp>
        <p:nvSpPr>
          <p:cNvPr id="4" name="Shape 2"/>
          <p:cNvSpPr/>
          <p:nvPr/>
        </p:nvSpPr>
        <p:spPr>
          <a:xfrm>
            <a:off x="777240" y="173736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51560" y="1856232"/>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6" name="Text 4"/>
          <p:cNvSpPr txBox="1"/>
          <p:nvPr/>
        </p:nvSpPr>
        <p:spPr>
          <a:xfrm>
            <a:off x="1051560" y="2121408"/>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会社のGmailやSlackをつなげない</a:t>
            </a:r>
            <a:endParaRPr lang="en-US" sz="1350" dirty="0"/>
          </a:p>
        </p:txBody>
      </p:sp>
      <p:sp>
        <p:nvSpPr>
          <p:cNvPr id="7" name="Shape 5"/>
          <p:cNvSpPr/>
          <p:nvPr/>
        </p:nvSpPr>
        <p:spPr>
          <a:xfrm>
            <a:off x="5762549" y="1847088"/>
            <a:ext cx="18288" cy="859536"/>
          </a:xfrm>
          <a:prstGeom prst="rect">
            <a:avLst/>
          </a:prstGeom>
          <a:solidFill>
            <a:srgbClr val="EDE7DB"/>
          </a:solidFill>
          <a:ln w="12700">
            <a:solidFill>
              <a:srgbClr val="EDE7DB"/>
            </a:solidFill>
            <a:prstDash val="solid"/>
          </a:ln>
        </p:spPr>
      </p:sp>
      <p:sp>
        <p:nvSpPr>
          <p:cNvPr id="8" name="Text 6"/>
          <p:cNvSpPr txBox="1"/>
          <p:nvPr/>
        </p:nvSpPr>
        <p:spPr>
          <a:xfrm>
            <a:off x="6080760" y="1856232"/>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9" name="Text 7"/>
          <p:cNvSpPr txBox="1"/>
          <p:nvPr/>
        </p:nvSpPr>
        <p:spPr>
          <a:xfrm>
            <a:off x="6080760" y="2121408"/>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管理者の許可が要ります。今日は講師の環境でお見せし、第11回の権限の課題として控えます</a:t>
            </a:r>
            <a:endParaRPr lang="en-US" sz="1250" dirty="0"/>
          </a:p>
        </p:txBody>
      </p:sp>
      <p:sp>
        <p:nvSpPr>
          <p:cNvPr id="10" name="Shape 8"/>
          <p:cNvSpPr/>
          <p:nvPr/>
        </p:nvSpPr>
        <p:spPr>
          <a:xfrm>
            <a:off x="777240" y="2944368"/>
            <a:ext cx="10607040" cy="1078992"/>
          </a:xfrm>
          <a:prstGeom prst="rect">
            <a:avLst/>
          </a:prstGeom>
          <a:solidFill>
            <a:srgbClr val="FFFFFF"/>
          </a:solidFill>
          <a:ln w="12700">
            <a:solidFill>
              <a:srgbClr val="EDE7DB"/>
            </a:solidFill>
            <a:prstDash val="solid"/>
          </a:ln>
        </p:spPr>
      </p:sp>
      <p:sp>
        <p:nvSpPr>
          <p:cNvPr id="11" name="Text 9"/>
          <p:cNvSpPr txBox="1"/>
          <p:nvPr/>
        </p:nvSpPr>
        <p:spPr>
          <a:xfrm>
            <a:off x="1051560" y="3063240"/>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2" name="Text 10"/>
          <p:cNvSpPr txBox="1"/>
          <p:nvPr/>
        </p:nvSpPr>
        <p:spPr>
          <a:xfrm>
            <a:off x="1051560" y="3328416"/>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Work や「スケジュール済み」が画面に出ない</a:t>
            </a:r>
            <a:endParaRPr lang="en-US" sz="1350" dirty="0"/>
          </a:p>
        </p:txBody>
      </p:sp>
      <p:sp>
        <p:nvSpPr>
          <p:cNvPr id="13" name="Shape 11"/>
          <p:cNvSpPr/>
          <p:nvPr/>
        </p:nvSpPr>
        <p:spPr>
          <a:xfrm>
            <a:off x="5762549" y="3054096"/>
            <a:ext cx="18288" cy="859536"/>
          </a:xfrm>
          <a:prstGeom prst="rect">
            <a:avLst/>
          </a:prstGeom>
          <a:solidFill>
            <a:srgbClr val="EDE7DB"/>
          </a:solidFill>
          <a:ln w="12700">
            <a:solidFill>
              <a:srgbClr val="EDE7DB"/>
            </a:solidFill>
            <a:prstDash val="solid"/>
          </a:ln>
        </p:spPr>
      </p:sp>
      <p:sp>
        <p:nvSpPr>
          <p:cNvPr id="14" name="Text 12"/>
          <p:cNvSpPr txBox="1"/>
          <p:nvPr/>
        </p:nvSpPr>
        <p:spPr>
          <a:xfrm>
            <a:off x="6080760" y="3063240"/>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15" name="Text 13"/>
          <p:cNvSpPr txBox="1"/>
          <p:nvPr/>
        </p:nvSpPr>
        <p:spPr>
          <a:xfrm>
            <a:off x="6080760" y="3328416"/>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プランと、アプリかWeb版かを確かめます。出ないときはWeb版で開きます</a:t>
            </a:r>
            <a:endParaRPr lang="en-US" sz="1250" dirty="0"/>
          </a:p>
        </p:txBody>
      </p:sp>
      <p:sp>
        <p:nvSpPr>
          <p:cNvPr id="16" name="Shape 14"/>
          <p:cNvSpPr/>
          <p:nvPr/>
        </p:nvSpPr>
        <p:spPr>
          <a:xfrm>
            <a:off x="777240" y="4151376"/>
            <a:ext cx="10607040" cy="1078992"/>
          </a:xfrm>
          <a:prstGeom prst="rect">
            <a:avLst/>
          </a:prstGeom>
          <a:solidFill>
            <a:srgbClr val="FFFFFF"/>
          </a:solidFill>
          <a:ln w="12700">
            <a:solidFill>
              <a:srgbClr val="EDE7DB"/>
            </a:solidFill>
            <a:prstDash val="solid"/>
          </a:ln>
        </p:spPr>
      </p:sp>
      <p:sp>
        <p:nvSpPr>
          <p:cNvPr id="17" name="Text 15"/>
          <p:cNvSpPr txBox="1"/>
          <p:nvPr/>
        </p:nvSpPr>
        <p:spPr>
          <a:xfrm>
            <a:off x="1051560" y="4270248"/>
            <a:ext cx="1463040" cy="256032"/>
          </a:xfrm>
          <a:prstGeom prst="rect">
            <a:avLst/>
          </a:prstGeom>
          <a:noFill/>
          <a:ln/>
        </p:spPr>
        <p:txBody>
          <a:bodyPr wrap="square" lIns="0" tIns="0" rIns="0" bIns="0" rtlCol="0" anchor="ctr"/>
          <a:lstStyle/>
          <a:p>
            <a:pPr indent="0" marL="0">
              <a:buNone/>
            </a:pPr>
            <a:r>
              <a:rPr lang="en-US" sz="900" b="1" spc="150" kern="0" dirty="0">
                <a:solidFill>
                  <a:srgbClr val="8A8177"/>
                </a:solidFill>
                <a:latin typeface="Yu Gothic" pitchFamily="34" charset="0"/>
                <a:ea typeface="Yu Gothic" pitchFamily="34" charset="-122"/>
                <a:cs typeface="Yu Gothic" pitchFamily="34" charset="-120"/>
              </a:rPr>
              <a:t>こうなったら</a:t>
            </a:r>
            <a:endParaRPr lang="en-US" sz="900" dirty="0"/>
          </a:p>
        </p:txBody>
      </p:sp>
      <p:sp>
        <p:nvSpPr>
          <p:cNvPr id="18" name="Text 16"/>
          <p:cNvSpPr txBox="1"/>
          <p:nvPr/>
        </p:nvSpPr>
        <p:spPr>
          <a:xfrm>
            <a:off x="1051560" y="4535424"/>
            <a:ext cx="4454957" cy="566928"/>
          </a:xfrm>
          <a:prstGeom prst="rect">
            <a:avLst/>
          </a:prstGeom>
          <a:noFill/>
          <a:ln/>
        </p:spPr>
        <p:txBody>
          <a:bodyPr wrap="square" lIns="0" tIns="0" rIns="0" bIns="0" rtlCol="0" anchor="ctr"/>
          <a:lstStyle/>
          <a:p>
            <a:pPr indent="0" marL="0">
              <a:lnSpc>
                <a:spcPct val="120000"/>
              </a:lnSpc>
              <a:buNone/>
            </a:pPr>
            <a:r>
              <a:rPr lang="en-US" sz="1350" b="1" dirty="0">
                <a:solidFill>
                  <a:srgbClr val="23201D"/>
                </a:solidFill>
                <a:latin typeface="Yu Gothic" pitchFamily="34" charset="0"/>
                <a:ea typeface="Yu Gothic" pitchFamily="34" charset="-122"/>
                <a:cs typeface="Yu Gothic" pitchFamily="34" charset="-120"/>
              </a:rPr>
              <a:t>自分では作れそうにない</a:t>
            </a:r>
            <a:endParaRPr lang="en-US" sz="1350" dirty="0"/>
          </a:p>
        </p:txBody>
      </p:sp>
      <p:sp>
        <p:nvSpPr>
          <p:cNvPr id="19" name="Shape 17"/>
          <p:cNvSpPr/>
          <p:nvPr/>
        </p:nvSpPr>
        <p:spPr>
          <a:xfrm>
            <a:off x="5762549" y="4261104"/>
            <a:ext cx="18288" cy="859536"/>
          </a:xfrm>
          <a:prstGeom prst="rect">
            <a:avLst/>
          </a:prstGeom>
          <a:solidFill>
            <a:srgbClr val="EDE7DB"/>
          </a:solidFill>
          <a:ln w="12700">
            <a:solidFill>
              <a:srgbClr val="EDE7DB"/>
            </a:solidFill>
            <a:prstDash val="solid"/>
          </a:ln>
        </p:spPr>
      </p:sp>
      <p:sp>
        <p:nvSpPr>
          <p:cNvPr id="20" name="Text 18"/>
          <p:cNvSpPr txBox="1"/>
          <p:nvPr/>
        </p:nvSpPr>
        <p:spPr>
          <a:xfrm>
            <a:off x="6080760" y="4270248"/>
            <a:ext cx="1463040" cy="256032"/>
          </a:xfrm>
          <a:prstGeom prst="rect">
            <a:avLst/>
          </a:prstGeom>
          <a:noFill/>
          <a:ln/>
        </p:spPr>
        <p:txBody>
          <a:bodyPr wrap="square" lIns="0" tIns="0" rIns="0" bIns="0" rtlCol="0" anchor="ctr"/>
          <a:lstStyle/>
          <a:p>
            <a:pPr indent="0" marL="0">
              <a:buNone/>
            </a:pPr>
            <a:r>
              <a:rPr lang="en-US" sz="900" b="1" spc="150" kern="0" dirty="0">
                <a:solidFill>
                  <a:srgbClr val="B04A2F"/>
                </a:solidFill>
                <a:latin typeface="Yu Gothic" pitchFamily="34" charset="0"/>
                <a:ea typeface="Yu Gothic" pitchFamily="34" charset="-122"/>
                <a:cs typeface="Yu Gothic" pitchFamily="34" charset="-120"/>
              </a:rPr>
              <a:t>こうします</a:t>
            </a:r>
            <a:endParaRPr lang="en-US" sz="900" dirty="0"/>
          </a:p>
        </p:txBody>
      </p:sp>
      <p:sp>
        <p:nvSpPr>
          <p:cNvPr id="21" name="Text 19"/>
          <p:cNvSpPr txBox="1"/>
          <p:nvPr/>
        </p:nvSpPr>
        <p:spPr>
          <a:xfrm>
            <a:off x="6080760" y="4535424"/>
            <a:ext cx="5091379" cy="603504"/>
          </a:xfrm>
          <a:prstGeom prst="rect">
            <a:avLst/>
          </a:prstGeom>
          <a:noFill/>
          <a:ln/>
        </p:spPr>
        <p:txBody>
          <a:bodyPr wrap="square" lIns="0" tIns="0" rIns="0" bIns="0" rtlCol="0" anchor="ctr"/>
          <a:lstStyle/>
          <a:p>
            <a:pPr indent="0" marL="0">
              <a:lnSpc>
                <a:spcPct val="125000"/>
              </a:lnSpc>
              <a:buNone/>
            </a:pPr>
            <a:r>
              <a:rPr lang="en-US" sz="1250" dirty="0">
                <a:solidFill>
                  <a:srgbClr val="3F3933"/>
                </a:solidFill>
                <a:latin typeface="Yu Gothic" pitchFamily="34" charset="0"/>
                <a:ea typeface="Yu Gothic" pitchFamily="34" charset="-122"/>
                <a:cs typeface="Yu Gothic" pitchFamily="34" charset="-120"/>
              </a:rPr>
              <a:t>作れなくて構いません。目標は、何をどう頼めばよいかが分かること——発注できるようになることです</a:t>
            </a:r>
            <a:endParaRPr lang="en-US" sz="1250" dirty="0"/>
          </a:p>
        </p:txBody>
      </p:sp>
      <p:sp>
        <p:nvSpPr>
          <p:cNvPr id="22" name="Text 20"/>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23" name="Text 21"/>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止まりやすい所</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B04A2F"/>
                </a:solidFill>
                <a:latin typeface="Yu Gothic" pitchFamily="34" charset="0"/>
                <a:ea typeface="Yu Gothic" pitchFamily="34" charset="-122"/>
                <a:cs typeface="Yu Gothic" pitchFamily="34" charset="-120"/>
              </a:rPr>
              <a:t>想定問答</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この回で、よく聞かれること</a:t>
            </a:r>
            <a:endParaRPr lang="en-US" sz="2600" dirty="0"/>
          </a:p>
        </p:txBody>
      </p:sp>
      <p:sp>
        <p:nvSpPr>
          <p:cNvPr id="4" name="Shape 2"/>
          <p:cNvSpPr/>
          <p:nvPr/>
        </p:nvSpPr>
        <p:spPr>
          <a:xfrm>
            <a:off x="777240" y="1737360"/>
            <a:ext cx="10607040" cy="1170432"/>
          </a:xfrm>
          <a:prstGeom prst="rect">
            <a:avLst/>
          </a:prstGeom>
          <a:solidFill>
            <a:srgbClr val="FFFFFF"/>
          </a:solidFill>
          <a:ln w="12700">
            <a:solidFill>
              <a:srgbClr val="EDE7DB"/>
            </a:solidFill>
            <a:prstDash val="solid"/>
          </a:ln>
        </p:spPr>
      </p:sp>
      <p:sp>
        <p:nvSpPr>
          <p:cNvPr id="5" name="Shape 3"/>
          <p:cNvSpPr/>
          <p:nvPr/>
        </p:nvSpPr>
        <p:spPr>
          <a:xfrm>
            <a:off x="777240" y="1737360"/>
            <a:ext cx="54864" cy="1170432"/>
          </a:xfrm>
          <a:prstGeom prst="rect">
            <a:avLst/>
          </a:prstGeom>
          <a:solidFill>
            <a:srgbClr val="2F4F6B"/>
          </a:solidFill>
          <a:ln w="12700">
            <a:solidFill>
              <a:srgbClr val="2F4F6B"/>
            </a:solidFill>
            <a:prstDash val="solid"/>
          </a:ln>
        </p:spPr>
      </p:sp>
      <p:sp>
        <p:nvSpPr>
          <p:cNvPr id="6" name="Text 4"/>
          <p:cNvSpPr txBox="1"/>
          <p:nvPr/>
        </p:nvSpPr>
        <p:spPr>
          <a:xfrm>
            <a:off x="1097280" y="1828800"/>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「自動化は難しそうですが、自分で作れますか」</a:t>
            </a:r>
            <a:endParaRPr lang="en-US" sz="1400" dirty="0"/>
          </a:p>
        </p:txBody>
      </p:sp>
      <p:sp>
        <p:nvSpPr>
          <p:cNvPr id="7" name="Text 5"/>
          <p:cNvSpPr txBox="1"/>
          <p:nvPr/>
        </p:nvSpPr>
        <p:spPr>
          <a:xfrm>
            <a:off x="1097280" y="2231136"/>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作れなくて構いません。目標は、何をどう頼めばよいかが分かること——発注できるようになることです。</a:t>
            </a:r>
            <a:endParaRPr lang="en-US" sz="1250" dirty="0"/>
          </a:p>
        </p:txBody>
      </p:sp>
      <p:sp>
        <p:nvSpPr>
          <p:cNvPr id="8" name="Shape 6"/>
          <p:cNvSpPr/>
          <p:nvPr/>
        </p:nvSpPr>
        <p:spPr>
          <a:xfrm>
            <a:off x="777240" y="3035808"/>
            <a:ext cx="10607040" cy="1170432"/>
          </a:xfrm>
          <a:prstGeom prst="rect">
            <a:avLst/>
          </a:prstGeom>
          <a:solidFill>
            <a:srgbClr val="FFFFFF"/>
          </a:solidFill>
          <a:ln w="12700">
            <a:solidFill>
              <a:srgbClr val="EDE7DB"/>
            </a:solidFill>
            <a:prstDash val="solid"/>
          </a:ln>
        </p:spPr>
      </p:sp>
      <p:sp>
        <p:nvSpPr>
          <p:cNvPr id="9" name="Shape 7"/>
          <p:cNvSpPr/>
          <p:nvPr/>
        </p:nvSpPr>
        <p:spPr>
          <a:xfrm>
            <a:off x="777240" y="3035808"/>
            <a:ext cx="54864" cy="1170432"/>
          </a:xfrm>
          <a:prstGeom prst="rect">
            <a:avLst/>
          </a:prstGeom>
          <a:solidFill>
            <a:srgbClr val="2F4F6B"/>
          </a:solidFill>
          <a:ln w="12700">
            <a:solidFill>
              <a:srgbClr val="2F4F6B"/>
            </a:solidFill>
            <a:prstDash val="solid"/>
          </a:ln>
        </p:spPr>
      </p:sp>
      <p:sp>
        <p:nvSpPr>
          <p:cNvPr id="10" name="Text 8"/>
          <p:cNvSpPr txBox="1"/>
          <p:nvPr/>
        </p:nvSpPr>
        <p:spPr>
          <a:xfrm>
            <a:off x="1097280" y="3127248"/>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「止まったら業務が止まりませんか」</a:t>
            </a:r>
            <a:endParaRPr lang="en-US" sz="1400" dirty="0"/>
          </a:p>
        </p:txBody>
      </p:sp>
      <p:sp>
        <p:nvSpPr>
          <p:cNvPr id="11" name="Text 9"/>
          <p:cNvSpPr txBox="1"/>
          <p:nvPr/>
        </p:nvSpPr>
        <p:spPr>
          <a:xfrm>
            <a:off x="1097280" y="3529584"/>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止まっても業務が死なないものから選びます。手動に戻す手順も一緒に書きます。</a:t>
            </a:r>
            <a:endParaRPr lang="en-US" sz="1250" dirty="0"/>
          </a:p>
        </p:txBody>
      </p:sp>
      <p:sp>
        <p:nvSpPr>
          <p:cNvPr id="12" name="Shape 10"/>
          <p:cNvSpPr/>
          <p:nvPr/>
        </p:nvSpPr>
        <p:spPr>
          <a:xfrm>
            <a:off x="777240" y="4334256"/>
            <a:ext cx="10607040" cy="1170432"/>
          </a:xfrm>
          <a:prstGeom prst="rect">
            <a:avLst/>
          </a:prstGeom>
          <a:solidFill>
            <a:srgbClr val="FFFFFF"/>
          </a:solidFill>
          <a:ln w="12700">
            <a:solidFill>
              <a:srgbClr val="EDE7DB"/>
            </a:solidFill>
            <a:prstDash val="solid"/>
          </a:ln>
        </p:spPr>
      </p:sp>
      <p:sp>
        <p:nvSpPr>
          <p:cNvPr id="13" name="Shape 11"/>
          <p:cNvSpPr/>
          <p:nvPr/>
        </p:nvSpPr>
        <p:spPr>
          <a:xfrm>
            <a:off x="777240" y="4334256"/>
            <a:ext cx="54864" cy="1170432"/>
          </a:xfrm>
          <a:prstGeom prst="rect">
            <a:avLst/>
          </a:prstGeom>
          <a:solidFill>
            <a:srgbClr val="2F4F6B"/>
          </a:solidFill>
          <a:ln w="12700">
            <a:solidFill>
              <a:srgbClr val="2F4F6B"/>
            </a:solidFill>
            <a:prstDash val="solid"/>
          </a:ln>
        </p:spPr>
      </p:sp>
      <p:sp>
        <p:nvSpPr>
          <p:cNvPr id="14" name="Text 12"/>
          <p:cNvSpPr txBox="1"/>
          <p:nvPr/>
        </p:nvSpPr>
        <p:spPr>
          <a:xfrm>
            <a:off x="1097280" y="4425696"/>
            <a:ext cx="9966960" cy="384048"/>
          </a:xfrm>
          <a:prstGeom prst="rect">
            <a:avLst/>
          </a:prstGeom>
          <a:noFill/>
          <a:ln/>
        </p:spPr>
        <p:txBody>
          <a:bodyPr wrap="square" lIns="0" tIns="0" rIns="0" bIns="0" rtlCol="0" anchor="ctr"/>
          <a:lstStyle/>
          <a:p>
            <a:pPr indent="0" marL="0">
              <a:buNone/>
            </a:pPr>
            <a:r>
              <a:rPr lang="en-US" sz="1400" b="1" dirty="0">
                <a:solidFill>
                  <a:srgbClr val="2F4F6B"/>
                </a:solidFill>
                <a:latin typeface="Yu Gothic" pitchFamily="34" charset="0"/>
                <a:ea typeface="Yu Gothic" pitchFamily="34" charset="-122"/>
                <a:cs typeface="Yu Gothic" pitchFamily="34" charset="-120"/>
              </a:rPr>
              <a:t>「月額はいくらかかりますか」</a:t>
            </a:r>
            <a:endParaRPr lang="en-US" sz="1400" dirty="0"/>
          </a:p>
        </p:txBody>
      </p:sp>
      <p:sp>
        <p:nvSpPr>
          <p:cNvPr id="15" name="Text 13"/>
          <p:cNvSpPr txBox="1"/>
          <p:nvPr/>
        </p:nvSpPr>
        <p:spPr>
          <a:xfrm>
            <a:off x="1097280" y="4828032"/>
            <a:ext cx="9966960" cy="603504"/>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いま使っている基盤の中でできれば追加ゼロです。増える場合も、第11回の費用管理表に必ず載せます。</a:t>
            </a:r>
            <a:endParaRPr lang="en-US" sz="1250" dirty="0"/>
          </a:p>
        </p:txBody>
      </p:sp>
      <p:sp>
        <p:nvSpPr>
          <p:cNvPr id="16" name="Text 14"/>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17" name="Text 15"/>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想定問答</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8A8177"/>
                </a:solidFill>
                <a:latin typeface="Yu Gothic" pitchFamily="34" charset="0"/>
                <a:ea typeface="Yu Gothic" pitchFamily="34" charset="-122"/>
                <a:cs typeface="Yu Gothic" pitchFamily="34" charset="-120"/>
              </a:rPr>
              <a:t>用語</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今日出てきた言葉</a:t>
            </a:r>
            <a:endParaRPr lang="en-US" sz="2600" dirty="0"/>
          </a:p>
        </p:txBody>
      </p:sp>
      <p:sp>
        <p:nvSpPr>
          <p:cNvPr id="4" name="Shape 2"/>
          <p:cNvSpPr/>
          <p:nvPr/>
        </p:nvSpPr>
        <p:spPr>
          <a:xfrm>
            <a:off x="777240" y="1828800"/>
            <a:ext cx="10607040" cy="1078992"/>
          </a:xfrm>
          <a:prstGeom prst="rect">
            <a:avLst/>
          </a:prstGeom>
          <a:solidFill>
            <a:srgbClr val="FFFFFF"/>
          </a:solidFill>
          <a:ln w="12700">
            <a:solidFill>
              <a:srgbClr val="EDE7DB"/>
            </a:solidFill>
            <a:prstDash val="solid"/>
          </a:ln>
        </p:spPr>
      </p:sp>
      <p:sp>
        <p:nvSpPr>
          <p:cNvPr id="5" name="Text 3"/>
          <p:cNvSpPr txBox="1"/>
          <p:nvPr/>
        </p:nvSpPr>
        <p:spPr>
          <a:xfrm>
            <a:off x="1097280" y="192024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ワークフロー</a:t>
            </a:r>
            <a:endParaRPr lang="en-US" sz="1500" dirty="0"/>
          </a:p>
        </p:txBody>
      </p:sp>
      <p:sp>
        <p:nvSpPr>
          <p:cNvPr id="6" name="Shape 4"/>
          <p:cNvSpPr/>
          <p:nvPr/>
        </p:nvSpPr>
        <p:spPr>
          <a:xfrm>
            <a:off x="4065422" y="1956816"/>
            <a:ext cx="18288" cy="822960"/>
          </a:xfrm>
          <a:prstGeom prst="rect">
            <a:avLst/>
          </a:prstGeom>
          <a:solidFill>
            <a:srgbClr val="EDE7DB"/>
          </a:solidFill>
          <a:ln w="12700">
            <a:solidFill>
              <a:srgbClr val="EDE7DB"/>
            </a:solidFill>
            <a:prstDash val="solid"/>
          </a:ln>
        </p:spPr>
      </p:sp>
      <p:sp>
        <p:nvSpPr>
          <p:cNvPr id="7" name="Text 5"/>
          <p:cNvSpPr txBox="1"/>
          <p:nvPr/>
        </p:nvSpPr>
        <p:spPr>
          <a:xfrm>
            <a:off x="4383634" y="192024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起点から通知までの一連の流れ。図にしてから組みます</a:t>
            </a:r>
            <a:endParaRPr lang="en-US" sz="1250" dirty="0"/>
          </a:p>
        </p:txBody>
      </p:sp>
      <p:sp>
        <p:nvSpPr>
          <p:cNvPr id="8" name="Shape 6"/>
          <p:cNvSpPr/>
          <p:nvPr/>
        </p:nvSpPr>
        <p:spPr>
          <a:xfrm>
            <a:off x="777240" y="3063240"/>
            <a:ext cx="10607040" cy="1078992"/>
          </a:xfrm>
          <a:prstGeom prst="rect">
            <a:avLst/>
          </a:prstGeom>
          <a:solidFill>
            <a:srgbClr val="FFFFFF"/>
          </a:solidFill>
          <a:ln w="12700">
            <a:solidFill>
              <a:srgbClr val="EDE7DB"/>
            </a:solidFill>
            <a:prstDash val="solid"/>
          </a:ln>
        </p:spPr>
      </p:sp>
      <p:sp>
        <p:nvSpPr>
          <p:cNvPr id="9" name="Text 7"/>
          <p:cNvSpPr txBox="1"/>
          <p:nvPr/>
        </p:nvSpPr>
        <p:spPr>
          <a:xfrm>
            <a:off x="1097280" y="315468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通知</a:t>
            </a:r>
            <a:endParaRPr lang="en-US" sz="1500" dirty="0"/>
          </a:p>
        </p:txBody>
      </p:sp>
      <p:sp>
        <p:nvSpPr>
          <p:cNvPr id="10" name="Shape 8"/>
          <p:cNvSpPr/>
          <p:nvPr/>
        </p:nvSpPr>
        <p:spPr>
          <a:xfrm>
            <a:off x="4065422" y="3191256"/>
            <a:ext cx="18288" cy="822960"/>
          </a:xfrm>
          <a:prstGeom prst="rect">
            <a:avLst/>
          </a:prstGeom>
          <a:solidFill>
            <a:srgbClr val="EDE7DB"/>
          </a:solidFill>
          <a:ln w="12700">
            <a:solidFill>
              <a:srgbClr val="EDE7DB"/>
            </a:solidFill>
            <a:prstDash val="solid"/>
          </a:ln>
        </p:spPr>
      </p:sp>
      <p:sp>
        <p:nvSpPr>
          <p:cNvPr id="11" name="Text 9"/>
          <p:cNvSpPr txBox="1"/>
          <p:nvPr/>
        </p:nvSpPr>
        <p:spPr>
          <a:xfrm>
            <a:off x="4383634" y="315468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止まったことに気づくための仕掛け。これが無い自動化は作りません</a:t>
            </a:r>
            <a:endParaRPr lang="en-US" sz="1250" dirty="0"/>
          </a:p>
        </p:txBody>
      </p:sp>
      <p:sp>
        <p:nvSpPr>
          <p:cNvPr id="12" name="Shape 10"/>
          <p:cNvSpPr/>
          <p:nvPr/>
        </p:nvSpPr>
        <p:spPr>
          <a:xfrm>
            <a:off x="777240" y="4297680"/>
            <a:ext cx="10607040" cy="1078992"/>
          </a:xfrm>
          <a:prstGeom prst="rect">
            <a:avLst/>
          </a:prstGeom>
          <a:solidFill>
            <a:srgbClr val="FFFFFF"/>
          </a:solidFill>
          <a:ln w="12700">
            <a:solidFill>
              <a:srgbClr val="EDE7DB"/>
            </a:solidFill>
            <a:prstDash val="solid"/>
          </a:ln>
        </p:spPr>
      </p:sp>
      <p:sp>
        <p:nvSpPr>
          <p:cNvPr id="13" name="Text 11"/>
          <p:cNvSpPr txBox="1"/>
          <p:nvPr/>
        </p:nvSpPr>
        <p:spPr>
          <a:xfrm>
            <a:off x="1097280" y="4389120"/>
            <a:ext cx="2969971" cy="896112"/>
          </a:xfrm>
          <a:prstGeom prst="rect">
            <a:avLst/>
          </a:prstGeom>
          <a:noFill/>
          <a:ln/>
        </p:spPr>
        <p:txBody>
          <a:bodyPr wrap="square" lIns="0" tIns="0" rIns="0" bIns="0" rtlCol="0" anchor="ctr"/>
          <a:lstStyle/>
          <a:p>
            <a:pPr indent="0" marL="0">
              <a:buNone/>
            </a:pPr>
            <a:r>
              <a:rPr lang="en-US" sz="1500" b="1" dirty="0">
                <a:solidFill>
                  <a:srgbClr val="23201D"/>
                </a:solidFill>
                <a:latin typeface="Yu Gothic" pitchFamily="34" charset="0"/>
                <a:ea typeface="Yu Gothic" pitchFamily="34" charset="-122"/>
                <a:cs typeface="Yu Gothic" pitchFamily="34" charset="-120"/>
              </a:rPr>
              <a:t>手動代替</a:t>
            </a:r>
            <a:endParaRPr lang="en-US" sz="1500" dirty="0"/>
          </a:p>
        </p:txBody>
      </p:sp>
      <p:sp>
        <p:nvSpPr>
          <p:cNvPr id="14" name="Shape 12"/>
          <p:cNvSpPr/>
          <p:nvPr/>
        </p:nvSpPr>
        <p:spPr>
          <a:xfrm>
            <a:off x="4065422" y="4425696"/>
            <a:ext cx="18288" cy="822960"/>
          </a:xfrm>
          <a:prstGeom prst="rect">
            <a:avLst/>
          </a:prstGeom>
          <a:solidFill>
            <a:srgbClr val="EDE7DB"/>
          </a:solidFill>
          <a:ln w="12700">
            <a:solidFill>
              <a:srgbClr val="EDE7DB"/>
            </a:solidFill>
            <a:prstDash val="solid"/>
          </a:ln>
        </p:spPr>
      </p:sp>
      <p:sp>
        <p:nvSpPr>
          <p:cNvPr id="15" name="Text 13"/>
          <p:cNvSpPr txBox="1"/>
          <p:nvPr/>
        </p:nvSpPr>
        <p:spPr>
          <a:xfrm>
            <a:off x="4383634" y="4389120"/>
            <a:ext cx="6682435" cy="896112"/>
          </a:xfrm>
          <a:prstGeom prst="rect">
            <a:avLst/>
          </a:prstGeom>
          <a:noFill/>
          <a:ln/>
        </p:spPr>
        <p:txBody>
          <a:bodyPr wrap="square" lIns="0" tIns="0" rIns="0" bIns="0" rtlCol="0" anchor="ctr"/>
          <a:lstStyle/>
          <a:p>
            <a:pPr indent="0" marL="0">
              <a:lnSpc>
                <a:spcPct val="130000"/>
              </a:lnSpc>
              <a:buNone/>
            </a:pPr>
            <a:r>
              <a:rPr lang="en-US" sz="1250" dirty="0">
                <a:solidFill>
                  <a:srgbClr val="5A534A"/>
                </a:solidFill>
                <a:latin typeface="Yu Gothic" pitchFamily="34" charset="0"/>
                <a:ea typeface="Yu Gothic" pitchFamily="34" charset="-122"/>
                <a:cs typeface="Yu Gothic" pitchFamily="34" charset="-120"/>
              </a:rPr>
              <a:t>自動が止まったときに、人が同じことをやる手順。必ず書いておきます</a:t>
            </a:r>
            <a:endParaRPr lang="en-US" sz="1250" dirty="0"/>
          </a:p>
        </p:txBody>
      </p:sp>
      <p:sp>
        <p:nvSpPr>
          <p:cNvPr id="16" name="Text 14"/>
          <p:cNvSpPr txBox="1"/>
          <p:nvPr/>
        </p:nvSpPr>
        <p:spPr>
          <a:xfrm>
            <a:off x="777240" y="5623560"/>
            <a:ext cx="10607040" cy="411480"/>
          </a:xfrm>
          <a:prstGeom prst="rect">
            <a:avLst/>
          </a:prstGeom>
          <a:noFill/>
          <a:ln/>
        </p:spPr>
        <p:txBody>
          <a:bodyPr wrap="square" lIns="0" tIns="0" rIns="0" bIns="0" rtlCol="0" anchor="ctr"/>
          <a:lstStyle/>
          <a:p>
            <a:pPr indent="0" marL="0">
              <a:buNone/>
            </a:pPr>
            <a:r>
              <a:rPr lang="en-US" sz="1150" dirty="0">
                <a:solidFill>
                  <a:srgbClr val="8A8177"/>
                </a:solidFill>
                <a:latin typeface="Yu Gothic" pitchFamily="34" charset="0"/>
                <a:ea typeface="Yu Gothic" pitchFamily="34" charset="-122"/>
                <a:cs typeface="Yu Gothic" pitchFamily="34" charset="-120"/>
              </a:rPr>
              <a:t>配布した用語辞典にも同じものが載っています。覚える必要はありません。</a:t>
            </a:r>
            <a:endParaRPr lang="en-US" sz="11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用語</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2EA"/>
        </a:solidFill>
      </p:bgPr>
    </p:bg>
    <p:spTree>
      <p:nvGrpSpPr>
        <p:cNvPr id="1" name=""/>
        <p:cNvGrpSpPr/>
        <p:nvPr/>
      </p:nvGrpSpPr>
      <p:grpSpPr>
        <a:xfrm>
          <a:off x="0" y="0"/>
          <a:ext cx="0" cy="0"/>
          <a:chOff x="0" y="0"/>
          <a:chExt cx="0" cy="0"/>
        </a:xfrm>
      </p:grpSpPr>
      <p:sp>
        <p:nvSpPr>
          <p:cNvPr id="2" name="Text 0"/>
          <p:cNvSpPr txBox="1"/>
          <p:nvPr/>
        </p:nvSpPr>
        <p:spPr>
          <a:xfrm>
            <a:off x="777240" y="566928"/>
            <a:ext cx="10607040" cy="274320"/>
          </a:xfrm>
          <a:prstGeom prst="rect">
            <a:avLst/>
          </a:prstGeom>
          <a:noFill/>
          <a:ln/>
        </p:spPr>
        <p:txBody>
          <a:bodyPr wrap="square" lIns="0" tIns="0" rIns="0" bIns="0" rtlCol="0" anchor="ctr"/>
          <a:lstStyle/>
          <a:p>
            <a:pPr indent="0" marL="0">
              <a:buNone/>
            </a:pPr>
            <a:r>
              <a:rPr lang="en-US" sz="1100" b="1" spc="250" kern="0" dirty="0">
                <a:solidFill>
                  <a:srgbClr val="3B6B4A"/>
                </a:solidFill>
                <a:latin typeface="Yu Gothic" pitchFamily="34" charset="0"/>
                <a:ea typeface="Yu Gothic" pitchFamily="34" charset="-122"/>
                <a:cs typeface="Yu Gothic" pitchFamily="34" charset="-120"/>
              </a:rPr>
              <a:t>業務への組み込み</a:t>
            </a:r>
            <a:endParaRPr lang="en-US" sz="1100" dirty="0"/>
          </a:p>
        </p:txBody>
      </p:sp>
      <p:sp>
        <p:nvSpPr>
          <p:cNvPr id="3" name="Text 1"/>
          <p:cNvSpPr txBox="1"/>
          <p:nvPr/>
        </p:nvSpPr>
        <p:spPr>
          <a:xfrm>
            <a:off x="777240" y="896112"/>
            <a:ext cx="10607040" cy="640080"/>
          </a:xfrm>
          <a:prstGeom prst="rect">
            <a:avLst/>
          </a:prstGeom>
          <a:noFill/>
          <a:ln/>
        </p:spPr>
        <p:txBody>
          <a:bodyPr wrap="square" lIns="0" tIns="0" rIns="0" bIns="0" rtlCol="0" anchor="ctr"/>
          <a:lstStyle/>
          <a:p>
            <a:pPr indent="0" marL="0">
              <a:buNone/>
            </a:pPr>
            <a:r>
              <a:rPr lang="en-US" sz="2600" b="1" dirty="0">
                <a:solidFill>
                  <a:srgbClr val="23201D"/>
                </a:solidFill>
                <a:latin typeface="Yu Gothic" pitchFamily="34" charset="0"/>
                <a:ea typeface="Yu Gothic" pitchFamily="34" charset="-122"/>
                <a:cs typeface="Yu Gothic" pitchFamily="34" charset="-120"/>
              </a:rPr>
              <a:t>帰る前に決めること</a:t>
            </a:r>
            <a:endParaRPr lang="en-US" sz="2600" dirty="0"/>
          </a:p>
        </p:txBody>
      </p:sp>
      <p:sp>
        <p:nvSpPr>
          <p:cNvPr id="4" name="Text 2"/>
          <p:cNvSpPr txBox="1"/>
          <p:nvPr/>
        </p:nvSpPr>
        <p:spPr>
          <a:xfrm>
            <a:off x="777240" y="1572768"/>
            <a:ext cx="10607040" cy="320040"/>
          </a:xfrm>
          <a:prstGeom prst="rect">
            <a:avLst/>
          </a:prstGeom>
          <a:noFill/>
          <a:ln/>
        </p:spPr>
        <p:txBody>
          <a:bodyPr wrap="square" lIns="0" tIns="0" rIns="0" bIns="0" rtlCol="0" anchor="ctr"/>
          <a:lstStyle/>
          <a:p>
            <a:pPr indent="0" marL="0">
              <a:buNone/>
            </a:pPr>
            <a:r>
              <a:rPr lang="en-US" sz="1250" b="1" dirty="0">
                <a:solidFill>
                  <a:srgbClr val="3B6B4A"/>
                </a:solidFill>
                <a:latin typeface="Yu Gothic" pitchFamily="34" charset="0"/>
                <a:ea typeface="Yu Gothic" pitchFamily="34" charset="-122"/>
                <a:cs typeface="Yu Gothic" pitchFamily="34" charset="-120"/>
              </a:rPr>
              <a:t>ここを決めないと、持ち帰っても使われません。講師が書き留めます。</a:t>
            </a:r>
            <a:endParaRPr lang="en-US" sz="1250" dirty="0"/>
          </a:p>
        </p:txBody>
      </p:sp>
      <p:sp>
        <p:nvSpPr>
          <p:cNvPr id="5" name="Shape 3"/>
          <p:cNvSpPr/>
          <p:nvPr/>
        </p:nvSpPr>
        <p:spPr>
          <a:xfrm>
            <a:off x="777240" y="2103120"/>
            <a:ext cx="10607040" cy="914400"/>
          </a:xfrm>
          <a:prstGeom prst="rect">
            <a:avLst/>
          </a:prstGeom>
          <a:solidFill>
            <a:srgbClr val="FFFFFF"/>
          </a:solidFill>
          <a:ln w="12700">
            <a:solidFill>
              <a:srgbClr val="EDE7DB"/>
            </a:solidFill>
            <a:prstDash val="solid"/>
          </a:ln>
        </p:spPr>
      </p:sp>
      <p:sp>
        <p:nvSpPr>
          <p:cNvPr id="6" name="Shape 4"/>
          <p:cNvSpPr/>
          <p:nvPr/>
        </p:nvSpPr>
        <p:spPr>
          <a:xfrm>
            <a:off x="777240" y="2103120"/>
            <a:ext cx="54864" cy="914400"/>
          </a:xfrm>
          <a:prstGeom prst="rect">
            <a:avLst/>
          </a:prstGeom>
          <a:solidFill>
            <a:srgbClr val="3B6B4A"/>
          </a:solidFill>
          <a:ln w="12700">
            <a:solidFill>
              <a:srgbClr val="3B6B4A"/>
            </a:solidFill>
            <a:prstDash val="solid"/>
          </a:ln>
        </p:spPr>
      </p:sp>
      <p:sp>
        <p:nvSpPr>
          <p:cNvPr id="7" name="Text 5"/>
          <p:cNvSpPr txBox="1"/>
          <p:nvPr/>
        </p:nvSpPr>
        <p:spPr>
          <a:xfrm>
            <a:off x="1143000" y="217627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いつから本番にするか</a:t>
            </a:r>
            <a:endParaRPr lang="en-US" sz="1400" dirty="0"/>
          </a:p>
        </p:txBody>
      </p:sp>
      <p:sp>
        <p:nvSpPr>
          <p:cNvPr id="8" name="Text 6"/>
          <p:cNvSpPr txBox="1"/>
          <p:nvPr/>
        </p:nvSpPr>
        <p:spPr>
          <a:xfrm>
            <a:off x="4006901" y="217627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来週から。テストのまま放置すると、結局使われません</a:t>
            </a:r>
            <a:endParaRPr lang="en-US" sz="1250" dirty="0"/>
          </a:p>
        </p:txBody>
      </p:sp>
      <p:sp>
        <p:nvSpPr>
          <p:cNvPr id="9" name="Shape 7"/>
          <p:cNvSpPr/>
          <p:nvPr/>
        </p:nvSpPr>
        <p:spPr>
          <a:xfrm>
            <a:off x="777240" y="3154680"/>
            <a:ext cx="10607040" cy="914400"/>
          </a:xfrm>
          <a:prstGeom prst="rect">
            <a:avLst/>
          </a:prstGeom>
          <a:solidFill>
            <a:srgbClr val="FFFFFF"/>
          </a:solidFill>
          <a:ln w="12700">
            <a:solidFill>
              <a:srgbClr val="EDE7DB"/>
            </a:solidFill>
            <a:prstDash val="solid"/>
          </a:ln>
        </p:spPr>
      </p:sp>
      <p:sp>
        <p:nvSpPr>
          <p:cNvPr id="10" name="Shape 8"/>
          <p:cNvSpPr/>
          <p:nvPr/>
        </p:nvSpPr>
        <p:spPr>
          <a:xfrm>
            <a:off x="777240" y="3154680"/>
            <a:ext cx="54864" cy="914400"/>
          </a:xfrm>
          <a:prstGeom prst="rect">
            <a:avLst/>
          </a:prstGeom>
          <a:solidFill>
            <a:srgbClr val="3B6B4A"/>
          </a:solidFill>
          <a:ln w="12700">
            <a:solidFill>
              <a:srgbClr val="3B6B4A"/>
            </a:solidFill>
            <a:prstDash val="solid"/>
          </a:ln>
        </p:spPr>
      </p:sp>
      <p:sp>
        <p:nvSpPr>
          <p:cNvPr id="11" name="Text 9"/>
          <p:cNvSpPr txBox="1"/>
          <p:nvPr/>
        </p:nvSpPr>
        <p:spPr>
          <a:xfrm>
            <a:off x="1143000" y="322783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止まったら誰に知らせるか</a:t>
            </a:r>
            <a:endParaRPr lang="en-US" sz="1400" dirty="0"/>
          </a:p>
        </p:txBody>
      </p:sp>
      <p:sp>
        <p:nvSpPr>
          <p:cNvPr id="12" name="Text 10"/>
          <p:cNvSpPr txBox="1"/>
          <p:nvPr/>
        </p:nvSpPr>
        <p:spPr>
          <a:xfrm>
            <a:off x="4006901" y="322783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通知の宛先を実名で決めます</a:t>
            </a:r>
            <a:endParaRPr lang="en-US" sz="1250" dirty="0"/>
          </a:p>
        </p:txBody>
      </p:sp>
      <p:sp>
        <p:nvSpPr>
          <p:cNvPr id="13" name="Shape 11"/>
          <p:cNvSpPr/>
          <p:nvPr/>
        </p:nvSpPr>
        <p:spPr>
          <a:xfrm>
            <a:off x="777240" y="4206240"/>
            <a:ext cx="10607040" cy="914400"/>
          </a:xfrm>
          <a:prstGeom prst="rect">
            <a:avLst/>
          </a:prstGeom>
          <a:solidFill>
            <a:srgbClr val="FFFFFF"/>
          </a:solidFill>
          <a:ln w="12700">
            <a:solidFill>
              <a:srgbClr val="EDE7DB"/>
            </a:solidFill>
            <a:prstDash val="solid"/>
          </a:ln>
        </p:spPr>
      </p:sp>
      <p:sp>
        <p:nvSpPr>
          <p:cNvPr id="14" name="Shape 12"/>
          <p:cNvSpPr/>
          <p:nvPr/>
        </p:nvSpPr>
        <p:spPr>
          <a:xfrm>
            <a:off x="777240" y="4206240"/>
            <a:ext cx="54864" cy="914400"/>
          </a:xfrm>
          <a:prstGeom prst="rect">
            <a:avLst/>
          </a:prstGeom>
          <a:solidFill>
            <a:srgbClr val="3B6B4A"/>
          </a:solidFill>
          <a:ln w="12700">
            <a:solidFill>
              <a:srgbClr val="3B6B4A"/>
            </a:solidFill>
            <a:prstDash val="solid"/>
          </a:ln>
        </p:spPr>
      </p:sp>
      <p:sp>
        <p:nvSpPr>
          <p:cNvPr id="15" name="Text 13"/>
          <p:cNvSpPr txBox="1"/>
          <p:nvPr/>
        </p:nvSpPr>
        <p:spPr>
          <a:xfrm>
            <a:off x="1143000" y="4279392"/>
            <a:ext cx="2757830" cy="768096"/>
          </a:xfrm>
          <a:prstGeom prst="rect">
            <a:avLst/>
          </a:prstGeom>
          <a:noFill/>
          <a:ln/>
        </p:spPr>
        <p:txBody>
          <a:bodyPr wrap="square" lIns="0" tIns="0" rIns="0" bIns="0" rtlCol="0" anchor="ctr"/>
          <a:lstStyle/>
          <a:p>
            <a:pPr indent="0" marL="0">
              <a:buNone/>
            </a:pPr>
            <a:r>
              <a:rPr lang="en-US" sz="1400" b="1" dirty="0">
                <a:solidFill>
                  <a:srgbClr val="3B6B4A"/>
                </a:solidFill>
                <a:latin typeface="Yu Gothic" pitchFamily="34" charset="0"/>
                <a:ea typeface="Yu Gothic" pitchFamily="34" charset="-122"/>
                <a:cs typeface="Yu Gothic" pitchFamily="34" charset="-120"/>
              </a:rPr>
              <a:t>月額はいくらか</a:t>
            </a:r>
            <a:endParaRPr lang="en-US" sz="1400" dirty="0"/>
          </a:p>
        </p:txBody>
      </p:sp>
      <p:sp>
        <p:nvSpPr>
          <p:cNvPr id="16" name="Text 14"/>
          <p:cNvSpPr txBox="1"/>
          <p:nvPr/>
        </p:nvSpPr>
        <p:spPr>
          <a:xfrm>
            <a:off x="4006901" y="4279392"/>
            <a:ext cx="7011619" cy="768096"/>
          </a:xfrm>
          <a:prstGeom prst="rect">
            <a:avLst/>
          </a:prstGeom>
          <a:noFill/>
          <a:ln/>
        </p:spPr>
        <p:txBody>
          <a:bodyPr wrap="square" lIns="0" tIns="0" rIns="0" bIns="0" rtlCol="0" anchor="ctr"/>
          <a:lstStyle/>
          <a:p>
            <a:pPr indent="0" marL="0">
              <a:lnSpc>
                <a:spcPct val="130000"/>
              </a:lnSpc>
              <a:buNone/>
            </a:pPr>
            <a:r>
              <a:rPr lang="en-US" sz="1250" dirty="0">
                <a:solidFill>
                  <a:srgbClr val="3F3933"/>
                </a:solidFill>
                <a:latin typeface="Yu Gothic" pitchFamily="34" charset="0"/>
                <a:ea typeface="Yu Gothic" pitchFamily="34" charset="-122"/>
                <a:cs typeface="Yu Gothic" pitchFamily="34" charset="-120"/>
              </a:rPr>
              <a:t>増えた費用を、第11回の管理表に載せる前提でメモします</a:t>
            </a:r>
            <a:endParaRPr lang="en-US" sz="1250" dirty="0"/>
          </a:p>
        </p:txBody>
      </p:sp>
      <p:sp>
        <p:nvSpPr>
          <p:cNvPr id="17" name="Text 15"/>
          <p:cNvSpPr txBox="1"/>
          <p:nvPr/>
        </p:nvSpPr>
        <p:spPr>
          <a:xfrm>
            <a:off x="777240" y="6382512"/>
            <a:ext cx="7424928" cy="256032"/>
          </a:xfrm>
          <a:prstGeom prst="rect">
            <a:avLst/>
          </a:prstGeom>
          <a:noFill/>
          <a:ln/>
        </p:spPr>
        <p:txBody>
          <a:bodyPr wrap="square" lIns="0" tIns="0" rIns="0" bIns="0" rtlCol="0" anchor="ctr"/>
          <a:lstStyle/>
          <a:p>
            <a:pPr indent="0" marL="0">
              <a:buNone/>
            </a:pPr>
            <a:r>
              <a:rPr lang="en-US" sz="900" dirty="0">
                <a:solidFill>
                  <a:srgbClr val="8A8177"/>
                </a:solidFill>
                <a:latin typeface="Yu Gothic" pitchFamily="34" charset="0"/>
                <a:ea typeface="Yu Gothic" pitchFamily="34" charset="-122"/>
                <a:cs typeface="Yu Gothic" pitchFamily="34" charset="-120"/>
              </a:rPr>
              <a:t>第7回　手作業のつなぎ目をなくす</a:t>
            </a:r>
            <a:endParaRPr lang="en-US" sz="900" dirty="0"/>
          </a:p>
        </p:txBody>
      </p:sp>
      <p:sp>
        <p:nvSpPr>
          <p:cNvPr id="18" name="Text 16"/>
          <p:cNvSpPr txBox="1"/>
          <p:nvPr/>
        </p:nvSpPr>
        <p:spPr>
          <a:xfrm>
            <a:off x="8202168" y="6382512"/>
            <a:ext cx="3182112" cy="256032"/>
          </a:xfrm>
          <a:prstGeom prst="rect">
            <a:avLst/>
          </a:prstGeom>
          <a:noFill/>
          <a:ln/>
        </p:spPr>
        <p:txBody>
          <a:bodyPr wrap="square" lIns="0" tIns="0" rIns="0" bIns="0" rtlCol="0" anchor="ctr"/>
          <a:lstStyle/>
          <a:p>
            <a:pPr algn="r" indent="0" marL="0">
              <a:buNone/>
            </a:pPr>
            <a:r>
              <a:rPr lang="en-US" sz="900" dirty="0">
                <a:solidFill>
                  <a:srgbClr val="8A8177"/>
                </a:solidFill>
                <a:latin typeface="Yu Gothic" pitchFamily="34" charset="0"/>
                <a:ea typeface="Yu Gothic" pitchFamily="34" charset="-122"/>
                <a:cs typeface="Yu Gothic" pitchFamily="34" charset="-120"/>
              </a:rPr>
              <a:t>組み込み</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3201D"/>
        </a:solidFill>
      </p:bgPr>
    </p:bg>
    <p:spTree>
      <p:nvGrpSpPr>
        <p:cNvPr id="1" name=""/>
        <p:cNvGrpSpPr/>
        <p:nvPr/>
      </p:nvGrpSpPr>
      <p:grpSpPr>
        <a:xfrm>
          <a:off x="0" y="0"/>
          <a:ext cx="0" cy="0"/>
          <a:chOff x="0" y="0"/>
          <a:chExt cx="0" cy="0"/>
        </a:xfrm>
      </p:grpSpPr>
      <p:sp>
        <p:nvSpPr>
          <p:cNvPr id="2" name="Text 0"/>
          <p:cNvSpPr txBox="1"/>
          <p:nvPr/>
        </p:nvSpPr>
        <p:spPr>
          <a:xfrm>
            <a:off x="777240" y="685800"/>
            <a:ext cx="5939942" cy="365760"/>
          </a:xfrm>
          <a:prstGeom prst="rect">
            <a:avLst/>
          </a:prstGeom>
          <a:noFill/>
          <a:ln/>
        </p:spPr>
        <p:txBody>
          <a:bodyPr wrap="square" lIns="0" tIns="0" rIns="0" bIns="0" rtlCol="0" anchor="ctr"/>
          <a:lstStyle/>
          <a:p>
            <a:pPr indent="0" marL="0">
              <a:buNone/>
            </a:pPr>
            <a:r>
              <a:rPr lang="en-US" sz="1200" b="1" spc="300" kern="0" dirty="0">
                <a:solidFill>
                  <a:srgbClr val="B04A2F"/>
                </a:solidFill>
                <a:latin typeface="Yu Gothic" pitchFamily="34" charset="0"/>
                <a:ea typeface="Yu Gothic" pitchFamily="34" charset="-122"/>
                <a:cs typeface="Yu Gothic" pitchFamily="34" charset="-120"/>
              </a:rPr>
              <a:t>今日の宿題　ひとつだけ</a:t>
            </a:r>
            <a:endParaRPr lang="en-US" sz="1200" dirty="0"/>
          </a:p>
        </p:txBody>
      </p:sp>
      <p:sp>
        <p:nvSpPr>
          <p:cNvPr id="3" name="Shape 1"/>
          <p:cNvSpPr/>
          <p:nvPr/>
        </p:nvSpPr>
        <p:spPr>
          <a:xfrm>
            <a:off x="777240" y="1188720"/>
            <a:ext cx="5939942" cy="1600200"/>
          </a:xfrm>
          <a:prstGeom prst="rect">
            <a:avLst/>
          </a:prstGeom>
          <a:solidFill>
            <a:srgbClr val="2E2A26"/>
          </a:solidFill>
          <a:ln w="12700">
            <a:solidFill>
              <a:srgbClr val="B04A2F"/>
            </a:solidFill>
            <a:prstDash val="solid"/>
          </a:ln>
        </p:spPr>
      </p:sp>
      <p:sp>
        <p:nvSpPr>
          <p:cNvPr id="4" name="Text 2"/>
          <p:cNvSpPr txBox="1"/>
          <p:nvPr/>
        </p:nvSpPr>
        <p:spPr>
          <a:xfrm>
            <a:off x="1143000" y="1261872"/>
            <a:ext cx="5208422" cy="1463040"/>
          </a:xfrm>
          <a:prstGeom prst="rect">
            <a:avLst/>
          </a:prstGeom>
          <a:noFill/>
          <a:ln/>
        </p:spPr>
        <p:txBody>
          <a:bodyPr wrap="square" lIns="0" tIns="0" rIns="0" bIns="0" rtlCol="0" anchor="ctr"/>
          <a:lstStyle/>
          <a:p>
            <a:pPr indent="0" marL="0">
              <a:lnSpc>
                <a:spcPct val="135000"/>
              </a:lnSpc>
              <a:buNone/>
            </a:pPr>
            <a:r>
              <a:rPr lang="en-US" sz="1800" b="1" dirty="0">
                <a:solidFill>
                  <a:srgbClr val="FFFFFF"/>
                </a:solidFill>
                <a:latin typeface="Yu Gothic" pitchFamily="34" charset="0"/>
                <a:ea typeface="Yu Gothic" pitchFamily="34" charset="-122"/>
                <a:cs typeface="Yu Gothic" pitchFamily="34" charset="-120"/>
              </a:rPr>
              <a:t>組んだ自動化を1週間、本番で流し続ける。止まったら記録だけ取る（直さなくて結構です）。</a:t>
            </a:r>
            <a:endParaRPr lang="en-US" sz="1800" dirty="0"/>
          </a:p>
        </p:txBody>
      </p:sp>
      <p:sp>
        <p:nvSpPr>
          <p:cNvPr id="5" name="Text 3"/>
          <p:cNvSpPr txBox="1"/>
          <p:nvPr/>
        </p:nvSpPr>
        <p:spPr>
          <a:xfrm>
            <a:off x="777240" y="3063240"/>
            <a:ext cx="5939942" cy="274320"/>
          </a:xfrm>
          <a:prstGeom prst="rect">
            <a:avLst/>
          </a:prstGeom>
          <a:noFill/>
          <a:ln/>
        </p:spPr>
        <p:txBody>
          <a:bodyPr wrap="square" lIns="0" tIns="0" rIns="0" bIns="0" rtlCol="0" anchor="ctr"/>
          <a:lstStyle/>
          <a:p>
            <a:pPr indent="0" marL="0">
              <a:buNone/>
            </a:pPr>
            <a:r>
              <a:rPr lang="en-US" sz="1000" b="1" spc="200" kern="0" dirty="0">
                <a:solidFill>
                  <a:srgbClr val="B04A2F"/>
                </a:solidFill>
                <a:latin typeface="Yu Gothic" pitchFamily="34" charset="0"/>
                <a:ea typeface="Yu Gothic" pitchFamily="34" charset="-122"/>
                <a:cs typeface="Yu Gothic" pitchFamily="34" charset="-120"/>
              </a:rPr>
              <a:t>なぜこの宿題か</a:t>
            </a:r>
            <a:endParaRPr lang="en-US" sz="1000" dirty="0"/>
          </a:p>
        </p:txBody>
      </p:sp>
      <p:sp>
        <p:nvSpPr>
          <p:cNvPr id="6" name="Text 4"/>
          <p:cNvSpPr txBox="1"/>
          <p:nvPr/>
        </p:nvSpPr>
        <p:spPr>
          <a:xfrm>
            <a:off x="777240" y="3383280"/>
            <a:ext cx="5939942" cy="2194560"/>
          </a:xfrm>
          <a:prstGeom prst="rect">
            <a:avLst/>
          </a:prstGeom>
          <a:noFill/>
          <a:ln/>
        </p:spPr>
        <p:txBody>
          <a:bodyPr wrap="square" lIns="0" tIns="0" rIns="0" bIns="0" rtlCol="0" anchor="t"/>
          <a:lstStyle/>
          <a:p>
            <a:pPr indent="0" marL="0">
              <a:lnSpc>
                <a:spcPct val="145000"/>
              </a:lnSpc>
              <a:buNone/>
            </a:pPr>
            <a:r>
              <a:rPr lang="en-US" sz="1250" dirty="0">
                <a:solidFill>
                  <a:srgbClr val="CFC6B8"/>
                </a:solidFill>
                <a:latin typeface="Yu Gothic" pitchFamily="34" charset="0"/>
                <a:ea typeface="Yu Gothic" pitchFamily="34" charset="-122"/>
                <a:cs typeface="Yu Gothic" pitchFamily="34" charset="-120"/>
              </a:rPr>
              <a:t>1週間流すと、想定していなかった止まり方が必ず1つ見つかります。直すのは次回で構いません。まず、どこで止まるかを知ることが目的です。</a:t>
            </a:r>
            <a:endParaRPr lang="en-US" sz="1250" dirty="0"/>
          </a:p>
        </p:txBody>
      </p:sp>
      <p:sp>
        <p:nvSpPr>
          <p:cNvPr id="7" name="Shape 5"/>
          <p:cNvSpPr/>
          <p:nvPr/>
        </p:nvSpPr>
        <p:spPr>
          <a:xfrm>
            <a:off x="6900062" y="731520"/>
            <a:ext cx="18288" cy="4937760"/>
          </a:xfrm>
          <a:prstGeom prst="rect">
            <a:avLst/>
          </a:prstGeom>
          <a:solidFill>
            <a:srgbClr val="4A443D"/>
          </a:solidFill>
          <a:ln w="12700">
            <a:solidFill>
              <a:srgbClr val="4A443D"/>
            </a:solidFill>
            <a:prstDash val="solid"/>
          </a:ln>
        </p:spPr>
      </p:sp>
      <p:sp>
        <p:nvSpPr>
          <p:cNvPr id="8" name="Text 6"/>
          <p:cNvSpPr txBox="1"/>
          <p:nvPr/>
        </p:nvSpPr>
        <p:spPr>
          <a:xfrm>
            <a:off x="7082942" y="685800"/>
            <a:ext cx="4301338" cy="365760"/>
          </a:xfrm>
          <a:prstGeom prst="rect">
            <a:avLst/>
          </a:prstGeom>
          <a:noFill/>
          <a:ln/>
        </p:spPr>
        <p:txBody>
          <a:bodyPr wrap="square" lIns="0" tIns="0" rIns="0" bIns="0" rtlCol="0" anchor="ctr"/>
          <a:lstStyle/>
          <a:p>
            <a:pPr indent="0" marL="0">
              <a:buNone/>
            </a:pPr>
            <a:r>
              <a:rPr lang="en-US" sz="1200" b="1" spc="300" kern="0" dirty="0">
                <a:solidFill>
                  <a:srgbClr val="9FC2A8"/>
                </a:solidFill>
                <a:latin typeface="Yu Gothic" pitchFamily="34" charset="0"/>
                <a:ea typeface="Yu Gothic" pitchFamily="34" charset="-122"/>
                <a:cs typeface="Yu Gothic" pitchFamily="34" charset="-120"/>
              </a:rPr>
              <a:t>次回</a:t>
            </a:r>
            <a:endParaRPr lang="en-US" sz="1200" dirty="0"/>
          </a:p>
        </p:txBody>
      </p:sp>
      <p:sp>
        <p:nvSpPr>
          <p:cNvPr id="9" name="Text 7"/>
          <p:cNvSpPr txBox="1"/>
          <p:nvPr/>
        </p:nvSpPr>
        <p:spPr>
          <a:xfrm>
            <a:off x="7082942" y="1188720"/>
            <a:ext cx="4301338" cy="914400"/>
          </a:xfrm>
          <a:prstGeom prst="rect">
            <a:avLst/>
          </a:prstGeom>
          <a:noFill/>
          <a:ln/>
        </p:spPr>
        <p:txBody>
          <a:bodyPr wrap="square" lIns="0" tIns="0" rIns="0" bIns="0" rtlCol="0" anchor="t"/>
          <a:lstStyle/>
          <a:p>
            <a:pPr indent="0" marL="0">
              <a:lnSpc>
                <a:spcPct val="130000"/>
              </a:lnSpc>
              <a:buNone/>
            </a:pPr>
            <a:r>
              <a:rPr lang="en-US" sz="1600" b="1" dirty="0">
                <a:solidFill>
                  <a:srgbClr val="FFFFFF"/>
                </a:solidFill>
                <a:latin typeface="Yu Gothic" pitchFamily="34" charset="0"/>
                <a:ea typeface="Yu Gothic" pitchFamily="34" charset="-122"/>
                <a:cs typeface="Yu Gothic" pitchFamily="34" charset="-120"/>
              </a:rPr>
              <a:t>次回は「社内の知識を検索できるようにする」</a:t>
            </a:r>
            <a:endParaRPr lang="en-US" sz="1600" dirty="0"/>
          </a:p>
        </p:txBody>
      </p:sp>
      <p:sp>
        <p:nvSpPr>
          <p:cNvPr id="10" name="Text 8"/>
          <p:cNvSpPr txBox="1"/>
          <p:nvPr/>
        </p:nvSpPr>
        <p:spPr>
          <a:xfrm>
            <a:off x="7082942" y="2194560"/>
            <a:ext cx="4301338" cy="1005840"/>
          </a:xfrm>
          <a:prstGeom prst="rect">
            <a:avLst/>
          </a:prstGeom>
          <a:noFill/>
          <a:ln/>
        </p:spPr>
        <p:txBody>
          <a:bodyPr wrap="square" lIns="0" tIns="0" rIns="0" bIns="0" rtlCol="0" anchor="t"/>
          <a:lstStyle/>
          <a:p>
            <a:pPr indent="0" marL="0">
              <a:lnSpc>
                <a:spcPct val="140000"/>
              </a:lnSpc>
              <a:buNone/>
            </a:pPr>
            <a:r>
              <a:rPr lang="en-US" sz="1200" dirty="0">
                <a:solidFill>
                  <a:srgbClr val="CFC6B8"/>
                </a:solidFill>
                <a:latin typeface="Yu Gothic" pitchFamily="34" charset="0"/>
                <a:ea typeface="Yu Gothic" pitchFamily="34" charset="-122"/>
                <a:cs typeface="Yu Gothic" pitchFamily="34" charset="-120"/>
              </a:rPr>
              <a:t>次回は「あの資料どこ」を社内から減らします。答えられなかった質問が、実は最大の成果物になります。</a:t>
            </a:r>
            <a:endParaRPr lang="en-US" sz="1200" dirty="0"/>
          </a:p>
        </p:txBody>
      </p:sp>
      <p:sp>
        <p:nvSpPr>
          <p:cNvPr id="11" name="Text 9"/>
          <p:cNvSpPr txBox="1"/>
          <p:nvPr/>
        </p:nvSpPr>
        <p:spPr>
          <a:xfrm>
            <a:off x="7082942" y="3337560"/>
            <a:ext cx="4301338" cy="274320"/>
          </a:xfrm>
          <a:prstGeom prst="rect">
            <a:avLst/>
          </a:prstGeom>
          <a:noFill/>
          <a:ln/>
        </p:spPr>
        <p:txBody>
          <a:bodyPr wrap="square" lIns="0" tIns="0" rIns="0" bIns="0" rtlCol="0" anchor="ctr"/>
          <a:lstStyle/>
          <a:p>
            <a:pPr indent="0" marL="0">
              <a:buNone/>
            </a:pPr>
            <a:r>
              <a:rPr lang="en-US" sz="1000" b="1" spc="200" kern="0" dirty="0">
                <a:solidFill>
                  <a:srgbClr val="9FC2A8"/>
                </a:solidFill>
                <a:latin typeface="Yu Gothic" pitchFamily="34" charset="0"/>
                <a:ea typeface="Yu Gothic" pitchFamily="34" charset="-122"/>
                <a:cs typeface="Yu Gothic" pitchFamily="34" charset="-120"/>
              </a:rPr>
              <a:t>次回の持ち物</a:t>
            </a:r>
            <a:endParaRPr lang="en-US" sz="1000" dirty="0"/>
          </a:p>
        </p:txBody>
      </p:sp>
      <p:sp>
        <p:nvSpPr>
          <p:cNvPr id="12" name="Text 10"/>
          <p:cNvSpPr txBox="1"/>
          <p:nvPr/>
        </p:nvSpPr>
        <p:spPr>
          <a:xfrm>
            <a:off x="7082942" y="3657600"/>
            <a:ext cx="4301338" cy="1554480"/>
          </a:xfrm>
          <a:prstGeom prst="rect">
            <a:avLst/>
          </a:prstGeom>
          <a:noFill/>
          <a:ln/>
        </p:spPr>
        <p:txBody>
          <a:bodyPr wrap="square" lIns="0" tIns="0" rIns="0" bIns="0" rtlCol="0" anchor="t"/>
          <a:lstStyle/>
          <a:p>
            <a:pPr indent="0" marL="0">
              <a:lnSpc>
                <a:spcPct val="130000"/>
              </a:lnSpc>
              <a:spcAft>
                <a:spcPts val="600"/>
              </a:spcAft>
              <a:buNone/>
            </a:pPr>
            <a:r>
              <a:rPr lang="en-US" sz="1200" dirty="0">
                <a:solidFill>
                  <a:srgbClr val="FFFFFF"/>
                </a:solidFill>
                <a:latin typeface="Yu Gothic" pitchFamily="34" charset="0"/>
                <a:ea typeface="Yu Gothic" pitchFamily="34" charset="-122"/>
                <a:cs typeface="Yu Gothic" pitchFamily="34" charset="-120"/>
              </a:rPr>
              <a:t>・対象にする領域の資料一式</a:t>
            </a:r>
            <a:endParaRPr lang="en-US" sz="1200" dirty="0"/>
          </a:p>
          <a:p>
            <a:pPr indent="0" marL="0">
              <a:lnSpc>
                <a:spcPct val="130000"/>
              </a:lnSpc>
              <a:spcAft>
                <a:spcPts val="600"/>
              </a:spcAft>
              <a:buNone/>
            </a:pPr>
            <a:r>
              <a:rPr lang="en-US" sz="1200" dirty="0">
                <a:solidFill>
                  <a:srgbClr val="FFFFFF"/>
                </a:solidFill>
                <a:latin typeface="Yu Gothic" pitchFamily="34" charset="0"/>
                <a:ea typeface="Yu Gothic" pitchFamily="34" charset="-122"/>
                <a:cs typeface="Yu Gothic" pitchFamily="34" charset="-120"/>
              </a:rPr>
              <a:t>・過去に社内で出た質問 10件</a:t>
            </a:r>
            <a:endParaRPr lang="en-US" sz="1200" dirty="0"/>
          </a:p>
        </p:txBody>
      </p:sp>
      <p:sp>
        <p:nvSpPr>
          <p:cNvPr id="13" name="Text 11"/>
          <p:cNvSpPr txBox="1"/>
          <p:nvPr/>
        </p:nvSpPr>
        <p:spPr>
          <a:xfrm>
            <a:off x="7082942" y="5303520"/>
            <a:ext cx="4301338" cy="320040"/>
          </a:xfrm>
          <a:prstGeom prst="rect">
            <a:avLst/>
          </a:prstGeom>
          <a:noFill/>
          <a:ln/>
        </p:spPr>
        <p:txBody>
          <a:bodyPr wrap="square" lIns="0" tIns="0" rIns="0" bIns="0" rtlCol="0" anchor="ctr"/>
          <a:lstStyle/>
          <a:p>
            <a:pPr indent="0" marL="0">
              <a:buNone/>
            </a:pPr>
            <a:r>
              <a:rPr lang="en-US" sz="1000" dirty="0">
                <a:solidFill>
                  <a:srgbClr val="8A8177"/>
                </a:solidFill>
                <a:latin typeface="Yu Gothic" pitchFamily="34" charset="0"/>
                <a:ea typeface="Yu Gothic" pitchFamily="34" charset="-122"/>
                <a:cs typeface="Yu Gothic" pitchFamily="34" charset="-120"/>
              </a:rPr>
              <a:t>この内容は、次回の3日前にあらためてお送りします。</a:t>
            </a:r>
            <a:endParaRPr lang="en-US" sz="1000" dirty="0"/>
          </a:p>
        </p:txBody>
      </p:sp>
      <p:sp>
        <p:nvSpPr>
          <p:cNvPr id="14" name="Text 12"/>
          <p:cNvSpPr txBox="1"/>
          <p:nvPr/>
        </p:nvSpPr>
        <p:spPr>
          <a:xfrm>
            <a:off x="777240" y="6382512"/>
            <a:ext cx="10607040" cy="256032"/>
          </a:xfrm>
          <a:prstGeom prst="rect">
            <a:avLst/>
          </a:prstGeom>
          <a:noFill/>
          <a:ln/>
        </p:spPr>
        <p:txBody>
          <a:bodyPr wrap="square" lIns="0" tIns="0" rIns="0" bIns="0" rtlCol="0" anchor="ctr"/>
          <a:lstStyle/>
          <a:p>
            <a:pPr indent="0" marL="0">
              <a:buNone/>
            </a:pPr>
            <a:r>
              <a:rPr lang="en-US" sz="900" dirty="0">
                <a:solidFill>
                  <a:srgbClr val="6E6558"/>
                </a:solidFill>
                <a:latin typeface="Yu Gothic" pitchFamily="34" charset="0"/>
                <a:ea typeface="Yu Gothic" pitchFamily="34" charset="-122"/>
                <a:cs typeface="Yu Gothic" pitchFamily="34" charset="-120"/>
              </a:rPr>
              <a:t>第7回　手作業のつなぎ目をなくす</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第7回 手作業のつなぎ目をなくす</dc:title>
  <dc:subject>PptxGenJS Presentation</dc:subject>
  <dc:creator>経営者のためのAI実装講座</dc:creator>
  <cp:lastModifiedBy>経営者のためのAI実装講座</cp:lastModifiedBy>
  <cp:revision>1</cp:revision>
  <dcterms:created xsi:type="dcterms:W3CDTF">2026-10-02T14:07:06Z</dcterms:created>
  <dcterms:modified xsi:type="dcterms:W3CDTF">2026-10-02T14:07:06Z</dcterms:modified>
</cp:coreProperties>
</file>