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この回だけ、参加者が違う。冒頭で講師から趣旨説明をして、社員の緊張をほぐす。「評価の場ではありません」と明言する。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社員に向けた導入。社長が何をやってきたかを、講師から3行で説明する。社長本人が話し始める前の助走をつくる。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「今日の主役は社長です」と言い切る。講師は司会と補佐に回ることを、社員の前で宣言しておくと、このあと社長が話しやすくなる。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社長に話してもらう。講師はスライドを送るだけ。4項目それぞれ、どの業務から生まれたかを社長の言葉で。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4つの質問は、聞かれる前にこちらから出す。先回りして出すと、場の空気が一気にほぐれる。ここは講師が読み上げてよい。
1つ目（人が減らされるのか）だけは、必ず社長に答えていただく。事前の壁打ちで準備済みのはず。講師は口を出さない。残り3つは講師が事実を示してよい。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社員の前では、講師は司会と補佐に回る。発表と「人が減らされるのか」への答えは、社長ご自身に。実演の画面は講師が動かしてよい。社員がいる時間は1時間強。ロードマップ作成は退席後。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作ったものを、実際に動かしてお見せします。資料にある質問と、ない質問を1つずつ投げています。知らないことは「記載がありません」と答えました。
画面共有の前に、サイドバーを必ず閉じる。すでに使っている社員がいれば、その方に話してもらう。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見るだけでなく、お一人に触っていただきます。右上の「共有」から、メールアドレスを入れて「チャット」で招待しています。届いたら、1問だけ試してみてください。
招待が届かなければ深追いしない。社長の画面で、その方に質問を言ってもらって代わりに投げる。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ロードマップは社員退席後に完成させるが、枠組みだけここで見せる。「やめる基準」の行を指差して、無理には続けないことを社員に伝えると安心される。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【講師メモ：この回でよく起きること】
・社員が集まらない／1名しか来ない → 人数より、その1名が推進候補かどうかです。少なければ形式を座談会に変えます
・発表中に社長が固まる → 講師が質問を挟んで話を引き出します。代わりに説明してはいけません。講師が主役になった瞬間、AIは「外の人のもの」になります
・強い反発が出る → 遮りません。全部出させます。反発が出た回のほうが、後の定着はよくなります
反発が出たら記録に徹する。その場で論破しない。出た不安は第11回の体制設計の入力になる。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3問とも社員向け。1つ目は社長に答えていただく。2つ目・3つ目は講師が答えてよい。特に3つ目は、負担が小さいことを具体的に示すと空気が変わる。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社員向けの言い換え。専門用語を使わない。ここで配る用語辞典は、受講者用のものと同じで構わない。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第12回の日程を、社員がいるこの場で押さえる。後から調整すると、また集まらない。
【補足：この回で必ず伝えること】「人が減らされるのか」に、講師が答えてはいけません
この質問は必ず出ます。そして、社長ご自身が答えたかどうかを社員は見ています。講師が代わりに答えると、それは外部の人の言い分になり、誰も信じません。事前の壁打ちで、この質問への答えを必ず準備しておいてください。
よくある型：お披露目で最も強く反対する人は、たいてい理由がいちばん具体的。推進役の候補として見ておくと、設計が現実的になる。
事前の壁打ち（1週間前・別枠30分）を省略しない。ここを飛ばすと当日が崩れる。特にこの質問への答えは、必ず声に出して練習してもらう。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社長の宿題。1つだけ、を強調する。ロードマップ全部を動かそうとして、結局何も動かない会社が多い。
社員退席後に話す。上級編に進むかどうかの判断も、ここで確認する。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320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960120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B9B0A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経営者のための AI実装講座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37160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 6 回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22860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社内へのお披露目と12か月計画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352044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FC6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社員のみなさんと一緒に見る回です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777240" y="4343400"/>
            <a:ext cx="10607040" cy="960120"/>
          </a:xfrm>
          <a:prstGeom prst="rect">
            <a:avLst/>
          </a:prstGeom>
          <a:solidFill>
            <a:srgbClr val="2E2A26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97280" y="44805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この回で手元に残るもの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4754880"/>
            <a:ext cx="9966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12か月ロードマップ／社内説明の完了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今日の出発点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ここまでは、社長と講師だけの話でした。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83080"/>
            <a:ext cx="106070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51560" y="1783080"/>
            <a:ext cx="365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―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783080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作ったものは動いている。ただ、知っているのは社長だけ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77240" y="2624328"/>
            <a:ext cx="106070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51560" y="2624328"/>
            <a:ext cx="365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―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508760" y="2624328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社員から見ると、何が起きているのか分からない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77240" y="3465576"/>
            <a:ext cx="106070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51560" y="3465576"/>
            <a:ext cx="365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―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508760" y="3465576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だから今日は、社長ご自身の言葉で説明していただきます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777240" y="4526280"/>
            <a:ext cx="10607040" cy="914400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143000" y="4526280"/>
            <a:ext cx="9875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今日、社内に開きます。閉じたままだと、この先は止まります。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第6回　社内へのお披露目と12か月計画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出発点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今日のゴール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143000"/>
            <a:ext cx="9864547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5000"/>
              </a:lnSpc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社長ご自身の言葉で、社員のみなさんに「うちはAIをこう使う」を説明します。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3063240"/>
            <a:ext cx="10607040" cy="18288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3291840"/>
            <a:ext cx="93341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4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今日の主役は講師ではありません。説明するのは社長です。講師は、みなさんからのご質問にお答えする役に回ります。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777240" y="4754880"/>
            <a:ext cx="10607040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60120" y="4873752"/>
            <a:ext cx="1615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0-5分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960120" y="5111496"/>
            <a:ext cx="1615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趣旨説明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2667000" y="4873752"/>
            <a:ext cx="1615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5-20分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2667000" y="5111496"/>
            <a:ext cx="1615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社長からの発表</a:t>
            </a:r>
            <a:endParaRPr lang="en-US" sz="1000" dirty="0"/>
          </a:p>
        </p:txBody>
      </p:sp>
      <p:sp>
        <p:nvSpPr>
          <p:cNvPr id="11" name="Text 9"/>
          <p:cNvSpPr txBox="1"/>
          <p:nvPr/>
        </p:nvSpPr>
        <p:spPr>
          <a:xfrm>
            <a:off x="4373880" y="4873752"/>
            <a:ext cx="1615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20-45分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4373880" y="5111496"/>
            <a:ext cx="1615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実物のデモ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6080760" y="4873752"/>
            <a:ext cx="1615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45-75分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6080760" y="5111496"/>
            <a:ext cx="1615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社員との質疑</a:t>
            </a:r>
            <a:endParaRPr lang="en-US" sz="1000" dirty="0"/>
          </a:p>
        </p:txBody>
      </p:sp>
      <p:sp>
        <p:nvSpPr>
          <p:cNvPr id="15" name="Text 13"/>
          <p:cNvSpPr txBox="1"/>
          <p:nvPr/>
        </p:nvSpPr>
        <p:spPr>
          <a:xfrm>
            <a:off x="7787640" y="4873752"/>
            <a:ext cx="1615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75-105分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7787640" y="5111496"/>
            <a:ext cx="1615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12か月ロードマップ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9494520" y="4873752"/>
            <a:ext cx="1615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105-120分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9494520" y="5111496"/>
            <a:ext cx="1615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宿題・記録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第6回　社内へのお披露目と12か月計画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ゴール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考え方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この5回で作ったもの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10607040" cy="86410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14984" y="1940814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14984" y="194081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600200" y="1764792"/>
            <a:ext cx="3182112" cy="7178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保存した頼み方（頼み方集）</a:t>
            </a:r>
            <a:endParaRPr lang="en-US" sz="1450" dirty="0"/>
          </a:p>
        </p:txBody>
      </p:sp>
      <p:sp>
        <p:nvSpPr>
          <p:cNvPr id="8" name="Text 6"/>
          <p:cNvSpPr txBox="1"/>
          <p:nvPr/>
        </p:nvSpPr>
        <p:spPr>
          <a:xfrm>
            <a:off x="4888382" y="1764792"/>
            <a:ext cx="6267298" cy="7178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毎回ゼロから打つのをやめ、蓄積する形にしました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777240" y="2683764"/>
            <a:ext cx="10607040" cy="86410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14984" y="2932938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14984" y="293293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600200" y="2756916"/>
            <a:ext cx="3182112" cy="7178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社員が使える文書テンプレート 2種</a:t>
            </a:r>
            <a:endParaRPr lang="en-US" sz="1450" dirty="0"/>
          </a:p>
        </p:txBody>
      </p:sp>
      <p:sp>
        <p:nvSpPr>
          <p:cNvPr id="13" name="Text 11"/>
          <p:cNvSpPr txBox="1"/>
          <p:nvPr/>
        </p:nvSpPr>
        <p:spPr>
          <a:xfrm>
            <a:off x="4888382" y="2756916"/>
            <a:ext cx="6267298" cy="7178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すでに1名に使っていただいています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77240" y="3675888"/>
            <a:ext cx="10607040" cy="86410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14984" y="3925062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014984" y="392506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600200" y="3749040"/>
            <a:ext cx="3182112" cy="7178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月次レポートの雛形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4888382" y="3749040"/>
            <a:ext cx="6267298" cy="7178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計算は表計算、意味はAI、と役割を分けてあります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777240" y="4668012"/>
            <a:ext cx="10607040" cy="86410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14984" y="4917186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1014984" y="491718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600200" y="4741164"/>
            <a:ext cx="3182112" cy="7178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自社資料を読んで答えるAI 1つ</a:t>
            </a:r>
            <a:endParaRPr lang="en-US" sz="1450" dirty="0"/>
          </a:p>
        </p:txBody>
      </p:sp>
      <p:sp>
        <p:nvSpPr>
          <p:cNvPr id="23" name="Text 21"/>
          <p:cNvSpPr txBox="1"/>
          <p:nvPr/>
        </p:nvSpPr>
        <p:spPr>
          <a:xfrm>
            <a:off x="4888382" y="4741164"/>
            <a:ext cx="6267298" cy="7178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資料にないことは答えない設定にしてあります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777240" y="566928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どれも、御社の実際の業務から作ったものです。よそから買ってきたものは1つもありません。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第6回　社内へのお披露目と12か月計画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考え方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比べて見る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みなさんが気にされていること　→　この場でお答えします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120640" cy="4023360"/>
          </a:xfrm>
          <a:prstGeom prst="rect">
            <a:avLst/>
          </a:prstGeom>
          <a:solidFill>
            <a:srgbClr val="EDE7DB"/>
          </a:solidFill>
          <a:ln w="15875">
            <a:solidFill>
              <a:srgbClr val="8A817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691640"/>
            <a:ext cx="5120640" cy="384048"/>
          </a:xfrm>
          <a:prstGeom prst="rect">
            <a:avLst/>
          </a:prstGeom>
          <a:solidFill>
            <a:srgbClr val="8A8177"/>
          </a:solidFill>
          <a:ln w="12700">
            <a:solidFill>
              <a:srgbClr val="8A8177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05840" y="1691640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よく出るご質問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978408" y="2212848"/>
            <a:ext cx="4718304" cy="914400"/>
          </a:xfrm>
          <a:prstGeom prst="rect">
            <a:avLst/>
          </a:prstGeom>
          <a:solidFill>
            <a:srgbClr val="E4DFD5"/>
          </a:solidFill>
          <a:ln w="12700">
            <a:solidFill>
              <a:srgbClr val="E4DFD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106424" y="2249424"/>
            <a:ext cx="446227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社員のみなさんからよく出るご質問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1051560" y="3273552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・これで人が減らされるのか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051560" y="370332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・入力した情報は外に漏れないのか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4133088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・間違えたら誰の責任になるのか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51560" y="4562856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・使わなくてもいいのか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77240" y="5074920"/>
            <a:ext cx="5120640" cy="640080"/>
          </a:xfrm>
          <a:prstGeom prst="rect">
            <a:avLst/>
          </a:prstGeom>
          <a:solidFill>
            <a:srgbClr val="8A8177"/>
          </a:solidFill>
          <a:ln w="12700">
            <a:solidFill>
              <a:srgbClr val="8A8177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005840" y="507492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不安を言葉にしないまま進むと、必ず後で止まります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263640" y="1691640"/>
            <a:ext cx="5120640" cy="4023360"/>
          </a:xfrm>
          <a:prstGeom prst="rect">
            <a:avLst/>
          </a:prstGeom>
          <a:solidFill>
            <a:srgbClr val="FFFFFF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63640" y="1691640"/>
            <a:ext cx="5120640" cy="384048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92240" y="1691640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この場でのお答え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464808" y="2212848"/>
            <a:ext cx="4718304" cy="914400"/>
          </a:xfrm>
          <a:prstGeom prst="rect">
            <a:avLst/>
          </a:prstGeom>
          <a:solidFill>
            <a:srgbClr val="E7F0E9"/>
          </a:solidFill>
          <a:ln w="12700">
            <a:solidFill>
              <a:srgbClr val="E7F0E9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592824" y="2249424"/>
            <a:ext cx="446227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社長からの回答＋事実の提示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273552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・減らす話ではなく、空いた時間を何に移すかの話です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6537960" y="370332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・契約と設定の事実を、いまこの場でお見せします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6537960" y="4133088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・確認する場所を決めてあります。ルールはA4一枚です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6537960" y="4562856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・会社としての方針を、いまお伝えします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263640" y="5074920"/>
            <a:ext cx="5120640" cy="64008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492240" y="507492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答えを持って臨めば、反対意見は設計の材料になります</a:t>
            </a:r>
            <a:endParaRPr lang="en-US" sz="1350" dirty="0"/>
          </a:p>
        </p:txBody>
      </p:sp>
      <p:sp>
        <p:nvSpPr>
          <p:cNvPr id="26" name="Text 24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第6回　社内へのお披露目と12か月計画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比べて見る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今日の流れ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今日は、この順に進めます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2057400"/>
            <a:ext cx="2418588" cy="265176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240280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78408" y="2240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978408" y="2807208"/>
            <a:ext cx="20162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社長からの発表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978408" y="3520440"/>
            <a:ext cx="20162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この5回で作ったものを、社長ご自身の言葉で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3195828" y="3246120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▶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506724" y="2057400"/>
            <a:ext cx="2418588" cy="265176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707892" y="2240280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707892" y="2240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3707892" y="2807208"/>
            <a:ext cx="20162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専用AIの実演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707892" y="3520440"/>
            <a:ext cx="20162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資料にある質問・ない質問を、みなさんの前で投げます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5925312" y="3246120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▶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236208" y="2057400"/>
            <a:ext cx="2418588" cy="265176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37376" y="2240280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437376" y="2240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437376" y="2807208"/>
            <a:ext cx="20162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その場で使ってみる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437376" y="3520440"/>
            <a:ext cx="20162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お一人を「チャット」権限で招待して、試していただきます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8654796" y="3246120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▶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8965692" y="2057400"/>
            <a:ext cx="2418588" cy="265176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166860" y="2240280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9166860" y="2240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9166860" y="2807208"/>
            <a:ext cx="20162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ご質問・ご意見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166860" y="3520440"/>
            <a:ext cx="20162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気になることを、そのままお聞かせください</a:t>
            </a:r>
            <a:endParaRPr lang="en-US" sz="1250" dirty="0"/>
          </a:p>
        </p:txBody>
      </p:sp>
      <p:sp>
        <p:nvSpPr>
          <p:cNvPr id="27" name="Text 25"/>
          <p:cNvSpPr txBox="1"/>
          <p:nvPr/>
        </p:nvSpPr>
        <p:spPr>
          <a:xfrm>
            <a:off x="777240" y="562356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12か月の計画づくりは、みなさんが退席されたあとに行います。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第6回　社内へのお披露目と12か月計画</a:t>
            </a:r>
            <a:endParaRPr lang="en-US" sz="900" dirty="0"/>
          </a:p>
        </p:txBody>
      </p:sp>
      <p:sp>
        <p:nvSpPr>
          <p:cNvPr id="29" name="Text 27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画面の地図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1 / 2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専用AIを、みなさんの前で動かす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1874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サイドバーを閉じてから、画面を共有する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第5回で作った専用AI（プロジェクト）を開く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005840" y="3054096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054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0175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資料に「ある」質問と「ない」質問を、1つずつ投げる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「ない」質問には「資料に記載がありません」と答える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・サイドバーには、チャットの履歴が映ります。見せたくない会話は、先にアーカイブしておきます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・うまく答えなくても隠しません。直す所が分かった、と受け取ります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第6回　社内へのお披露目と12か月計画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1/2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2 / 2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その場で、お一人に使っていただく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1874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プロジェクト右上の「共有」を押す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参加者のメールアドレスを入れる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005840" y="3054096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054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0175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権限は「チャット」を選んで「招待」を押す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招待された方の画面に、プロジェクトが出る。その場で1問、試せる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・「チャット」権限は使うだけです。指示や資料は変えられません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・個人プランでも共有できます（Free 5人、Go・Plus 10人）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第6回　社内へのお披露目と12か月計画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2/2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記入例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12か月の進め方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10607040" cy="3401568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51560" y="1709928"/>
            <a:ext cx="10058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AI化ロードマップ（各期に担当者と「やめる基準」を必ず書く）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2331720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0〜3か月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3611880" y="2331720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定着させる。いま動いているものを、毎日使う状態にする。増やさない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2862072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4〜6か月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3611880" y="2862072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広げる。使う人と業務を増やす。渡す相手を1名ずつ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3392424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7〜9か月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3611880" y="3392424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つなげる。手作業の転記をなくす。止まったら気づく仕組みも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1097280" y="3922776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10〜12か月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3611880" y="3922776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測る。品質と効果を数字にして、次の1年を決める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445312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各期に書くこと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3611880" y="4453128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担当者の実名／必要な費用／やめる判断の基準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5221224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「やめる基準」を書くのが要です。始める基準しか書かれていない計画は、うまくいかなかったときに誰も止められません。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第6回　社内へのお披露目と12か月計画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記入例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止まりやすい所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ここで止まりやすい。止まったら、こうします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3736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51560" y="185623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こうなったら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051560" y="2121408"/>
            <a:ext cx="445495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うまく答えが出ない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762549" y="1847088"/>
            <a:ext cx="18288" cy="859536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080760" y="185623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こうします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080760" y="2121408"/>
            <a:ext cx="509137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隠さずお見せします。資料が足りないのか、頼み方なのか、その場で原因を確かめます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777240" y="2944368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51560" y="306324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こうなったら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1051560" y="3328416"/>
            <a:ext cx="445495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招待が届かない・開けない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762549" y="3054096"/>
            <a:ext cx="18288" cy="859536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080760" y="306324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こうします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6080760" y="3328416"/>
            <a:ext cx="509137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メールアドレスとプランを確かめます。難しければ、社長の画面で一緒に試します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77240" y="4151376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051560" y="4270248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こうなったら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051560" y="4535424"/>
            <a:ext cx="445495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反対のご意見が出る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762549" y="4261104"/>
            <a:ext cx="18288" cy="859536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080760" y="4270248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こうします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080760" y="4535424"/>
            <a:ext cx="509137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遮らずにうかがい、記録します。反対のご意見は、これからの設計の材料になります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第6回　社内へのお披露目と12か月計画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止まりやすい所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想定問答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みなさんから、よくいただくご質問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37360"/>
            <a:ext cx="1060704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737360"/>
            <a:ext cx="54864" cy="1170432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97280" y="1828800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「自分の仕事は、いつAIに置き換わりますか」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2231136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置き換える予定はありません。今日お見せしたのは、下書きと転記の部分です。判断と交渉は、これまで通りみなさんの仕事です。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777240" y="3035808"/>
            <a:ext cx="1060704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77240" y="3035808"/>
            <a:ext cx="54864" cy="1170432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97280" y="3127248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「間違った答えが出たら、どう見分ければいいですか」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3529584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資料にないことは『記載がありません』と答える設定にしてあります。金額と日付だけは、必ず人が確認する決まりです。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777240" y="4334256"/>
            <a:ext cx="1060704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77240" y="4334256"/>
            <a:ext cx="54864" cy="1170432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097280" y="4425696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「使い方を覚える時間がありません」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4828032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覚えることはほとんどありません。テンプレートの【　】を埋めるだけです。最初の1回だけ、隣で一緒にやります。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第6回　社内へのお披露目と12か月計画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想定問答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用語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出てきた言葉（社員のみなさん向け）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82880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97280" y="1920240"/>
            <a:ext cx="2969971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テンプレート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065422" y="1956816"/>
            <a:ext cx="18288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383634" y="1920240"/>
            <a:ext cx="668243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差し替える箇所が【　】になっている定型文。そこだけ埋めれば使えます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777240" y="306324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97280" y="3154680"/>
            <a:ext cx="2969971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専用AI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065422" y="3191256"/>
            <a:ext cx="18288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383634" y="3154680"/>
            <a:ext cx="668243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自社の資料を読んで答えるAI。資料にないことは答えません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777240" y="429768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97280" y="4389120"/>
            <a:ext cx="2969971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利用ルール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065422" y="4425696"/>
            <a:ext cx="18288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383634" y="4389120"/>
            <a:ext cx="668243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入れてはいけない情報と、確認が必要な業務を書いたA4一枚。今日お配りします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562356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配布した用語辞典にも同じものが載っています。覚える必要はありません。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第6回　社内へのお披露目と12か月計画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用語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業務への組み込み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この場で決めること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1572768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ここを決めないと、持ち帰っても使われません。講師が書き留めます。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777240" y="2103120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2103120"/>
            <a:ext cx="54864" cy="91440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143000" y="2176272"/>
            <a:ext cx="275783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次に渡す相手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4006901" y="2176272"/>
            <a:ext cx="7011619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0〜3か月で誰に広げるか。実名で決めます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777240" y="3154680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3154680"/>
            <a:ext cx="54864" cy="91440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143000" y="3227832"/>
            <a:ext cx="275783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困ったときの相談先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006901" y="3227832"/>
            <a:ext cx="7011619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社内の誰に聞けばよいかを、社員に明示します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77240" y="4206240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4206240"/>
            <a:ext cx="54864" cy="91440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1143000" y="4279392"/>
            <a:ext cx="275783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次に集まる日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006901" y="4279392"/>
            <a:ext cx="7011619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第12回の社内お披露目の日程を、いまこの場で押さえます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第6回　社内へのお披露目と12か月計画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組み込み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320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685800"/>
            <a:ext cx="593994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今日の宿題　ひとつだけ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777240" y="1188720"/>
            <a:ext cx="5939942" cy="1600200"/>
          </a:xfrm>
          <a:prstGeom prst="rect">
            <a:avLst/>
          </a:prstGeom>
          <a:solidFill>
            <a:srgbClr val="2E2A26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143000" y="1261872"/>
            <a:ext cx="520842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12か月ロードマップの0〜3か月に書いたことを、1つだけ着手する。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3063240"/>
            <a:ext cx="593994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なぜこの宿題か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3383280"/>
            <a:ext cx="5939942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5000"/>
              </a:lnSpc>
              <a:buNone/>
            </a:pPr>
            <a:r>
              <a:rPr lang="en-US" sz="1250" dirty="0">
                <a:solidFill>
                  <a:srgbClr val="CFC6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ロードマップは書いた時点では紙です。1つでも着手すると、計画が動いているものになります。増やさず、1つだけで構いません。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900062" y="731520"/>
            <a:ext cx="18288" cy="4937760"/>
          </a:xfrm>
          <a:prstGeom prst="rect">
            <a:avLst/>
          </a:prstGeom>
          <a:solidFill>
            <a:srgbClr val="4A443D"/>
          </a:solidFill>
          <a:ln w="12700">
            <a:solidFill>
              <a:srgbClr val="4A443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082942" y="685800"/>
            <a:ext cx="43013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FC2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次回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7082942" y="1188720"/>
            <a:ext cx="430133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次回は「手作業のつなぎ目をなくす（上級編）」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082942" y="2194560"/>
            <a:ext cx="430133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CFC6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上級編に進みます。人が手で運んでいる部分を、自動で流れるようにします。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7082942" y="3337560"/>
            <a:ext cx="430133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9FC2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次回の持ち物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7082942" y="3657600"/>
            <a:ext cx="430133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・社内のメール・ファイル共有の管理担当がどなたかを確認してくる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7082942" y="5303520"/>
            <a:ext cx="430133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この内容は、次回の3日前にあらためてお送りします。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6382512"/>
            <a:ext cx="10607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E655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第6回　社内へのお披露目と12か月計画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第6回 社内へのお披露目と12か月計画</dc:title>
  <dc:subject>PptxGenJS Presentation</dc:subject>
  <dc:creator>経営者のためのAI実装講座</dc:creator>
  <cp:lastModifiedBy>経営者のためのAI実装講座</cp:lastModifiedBy>
  <cp:revision>1</cp:revision>
  <dcterms:created xsi:type="dcterms:W3CDTF">2026-10-02T14:07:06Z</dcterms:created>
  <dcterms:modified xsi:type="dcterms:W3CDTF">2026-10-02T14:07:06Z</dcterms:modified>
</cp:coreProperties>
</file>