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前回の宿題（月次レポートを1回回したか）を確認。足りなかった前提を書き足せているかまで見る。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成果物がバラバラに置かれている状態に、ご本人に気づいてもらう。「いま、保存した頼み方はどこにありますか」と聞くのが早い。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「動かないまま持ち帰らせません」を最初に宣言する。今日の時間配分の根拠になる。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3択は必ず受講者に選ばせる。講師が「これがいいですよ」と言った瞬間、その道具は他人のものになる。迷ったら第1回の棚卸し上位に戻す。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資料を載せただけの状態を実際に見せる。それらしい嘘が出た瞬間が、この回で最も価値のある3秒。出なければ何度か聞き方を変える。
3行は、講師が声に出しながら1行ずつ打って見せる。貼り付けで済ませない。ここが第8回のナレッジ検索、第10回の評価につながる伏線。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作るのはプロジェクト1つ、開く画面はこの順、と先に見せる。GPTsを知っている方には、ここで「使わない理由」を一言で済ませる。6つ目の利用ルールは画面操作ではなく、テンプレートを埋める作業（10分）。時間が押しても必ずや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専用AIの入れ物を1つ作ります。左のサイドバーの「新規プロジェクト」を押して、名前を役割にしています。サイドバーに増えたら、できています。
（画面が違ったら）「画面の名前がまた変わっていますね。探し方は同じです」と言って、そのまま探して見せる。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このAIに「資料にないことは答えない」と約束させます。右上の「…」からプロジェクト設定を開き、指示の欄に3行を打っています。貼り付けずに、1行ずつ声に出して打ちます。
1行ごとに「この行が無いとどうなるか」を一言添える。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このAIが読む資料を載せます。「ソースを追加」から、最新版の資料を3本だけ入れています。名前が並んだら、載っています。
「全部入れたい」と言われたら、第8回で実際に入れて精度が落ちる所を見せる、と予告する。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このAIに、社長のほかの会話を混ぜないようにします。プロジェクト設定のメモリが「プロジェクト専用」になっているのを確かめています。これで、社員に渡しても安心です。
（画面が違ったら）メモリの項目が見当たらなければ、作成時の設定のままでよい。次へ進む。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最後に、約束どおり動くかを確かめます。資料にある質問と、ない質問を1つずつ投げています。「記載がありません」と答えたら成功です。
3行を入れる前の状態（それらしい嘘が出る）を先に見せられると、この3秒がいちばん効く。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7行の仕様書は、講師がその場で埋めながら作る。特に④やらせないことの行を、画面手順のSTEP 2とSTEP 5で実証する。テンプレート集⑤と同じ様式。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【講師メモ：この回でよく起きること】
・載せる資料が整っていない → 完璧を待ちません。3本で十分です。足りないものは不足資料リストに書き出し、第8回で回収します
・資料を無視して一般論を答える → ①禁止事項を指示文の先頭へ ②PDFをテキストに ③資料を減らす。この3手で大半は直ります
・「作成」ボタンが見つからない → GPTsは個人プランでは新規作成できず、提供終了も予定されています。プロジェクト機能で作ります。無料プランでも動きます
資料が整っていないのは当たり前。完璧を待つと永遠に始まらない。3本で動かす、を通す。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1つ目は誤解が多い。『多いほど良い』という直感を、ここで折っておかないと第8回で全社資料を入れたがる。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仕様書7行を『引き継ぎ書』と言い換えると、経営者には価値が伝わりやすい。事業承継の文脈に接続できる。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置き場所は実際に開いて確認する。URLを共有フォルダに貼るところまでやると、翌週から使われる確率が上がる。
【補足：この回で必ず伝えること】動かないまま持ち帰らせません
時間が足りなければ、次回の冒頭に持ち越してでも、実データで動くところまでやりきります。「持ち帰って試します」は、ほぼ試されません。ここだけは絶対に妥協しないでください。
よくある型：規則を載せた社内問い合わせAIで価値が出るのは、質問が減ることより「規則に書いていないこと」が見えることのほう。規則の改訂に接続することがある。
時間が押したら、演習を削ってでもここを守る。持ち帰って試します、は試されない。この一点だけは譲らない。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1名に触ってもらう、が次回の成否を分ける。誰に頼むかをその場で決め、頼み方の一言まで一緒に考える。
次回は特別な回。1週間前の壁打ち（別枠30分）の日程を、この場で決める。ここを飛ばすと当日が崩れる。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6012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B9B0A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経営者のための AI実装講座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3716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 5 回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22860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自社専用AIをつくる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520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社長の技を、会社の資産に変えます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7240" y="4343400"/>
            <a:ext cx="10607040" cy="96012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97280" y="44805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この回で手元に残るもの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475488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自社資料を読んで答えるAI 1つ／AI利用ルール（A4一枚）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今日の出発点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ここまでの成果物は、まだバラバラに置かれています。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83080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783080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783080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保存した頼み方、文書テンプレート、分析の型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624328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624328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624328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どれも、どこに何があるかを知っている人しか使えない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77240" y="3465576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465576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465576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社内の資産にするには、入口を1つにする必要があります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4526280"/>
            <a:ext cx="10607040" cy="914400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43000" y="452628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今日、それを1つのツールに束ねます。毎日開く道具にします。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出発点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今日のゴール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143000"/>
            <a:ext cx="9864547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自社資料を読む専用AIを1つ動かし、明日から毎日開ける状態にします。あわせて最低限のルールを決めます。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3063240"/>
            <a:ext cx="10607040" cy="1828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3291840"/>
            <a:ext cx="93341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動かないまま終わりにしません。実データで動くところまで、今日やりきります。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77240" y="4754880"/>
            <a:ext cx="10607040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60120" y="487375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0-15分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51114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前回の宿題を実物で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487375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15-35分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51114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テーマとデモ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6080760" y="487375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35-100分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6080760" y="51114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画面で順にお見せする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487375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100-120分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8641080" y="51114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組み込み・宿題・記録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ゴール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何を作るか — 困っている業務の上位から選びます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00784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112264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14984" y="2112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773936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見積・提案の下書き役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4888382" y="1773936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過去の見積書と価格表を載せます。営業が最も欲しがります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77240" y="3017520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14984" y="3429000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14984" y="3429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3090672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社内問い合わせ対応役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4888382" y="3090672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就業規則・社内マニュアルを載せます。資料が揃っていて成功しやすい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77240" y="4334256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4745736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14984" y="47457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4407408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顧客対応の一次回答役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4888382" y="4407408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FAQ・過去のやり取りを載せます。件数が多いほど効きます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566928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選ぶのはご自身です。講師は決めません。ここで他人に決められると、以後ずっと他人事の道具になります。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資料を載せただけの状態　→　3行を足すだけで変わります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20640" cy="4023360"/>
          </a:xfrm>
          <a:prstGeom prst="rect">
            <a:avLst/>
          </a:prstGeom>
          <a:solidFill>
            <a:srgbClr val="EDE7DB"/>
          </a:solidFill>
          <a:ln w="15875">
            <a:solidFill>
              <a:srgbClr val="8A817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5120640" cy="384048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よくあるやり方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978408" y="2212848"/>
            <a:ext cx="4718304" cy="914400"/>
          </a:xfrm>
          <a:prstGeom prst="rect">
            <a:avLst/>
          </a:prstGeom>
          <a:solidFill>
            <a:srgbClr val="E4DFD5"/>
          </a:solidFill>
          <a:ln w="12700">
            <a:solidFill>
              <a:srgbClr val="E4DFD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064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資料を10本載せて「この資料から答えて」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・資料にないことも、それらしく答える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・どの資料を根拠にしたか分からない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・間違いに気づけない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・一度事故ると、社内で二度と使われない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77240" y="5074920"/>
            <a:ext cx="5120640" cy="640080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058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「載せた」と「答えない設定にした」は別物です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263640" y="1691640"/>
            <a:ext cx="5120640" cy="4023360"/>
          </a:xfrm>
          <a:prstGeom prst="rect">
            <a:avLst/>
          </a:prstGeom>
          <a:solidFill>
            <a:srgbClr val="FFFFFF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63640" y="1691640"/>
            <a:ext cx="5120640" cy="384048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こう変える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64808" y="2212848"/>
            <a:ext cx="4718304" cy="914400"/>
          </a:xfrm>
          <a:prstGeom prst="rect">
            <a:avLst/>
          </a:prstGeom>
          <a:solidFill>
            <a:srgbClr val="E7F0E9"/>
          </a:solidFill>
          <a:ln w="12700">
            <a:solidFill>
              <a:srgbClr val="E7F0E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5928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①資料の内容だけから答える ②記載がなければ「記載がありません」 ③根拠の資料名を末尾に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・知らないことは、知らないと答える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・根拠の資料名が必ず付く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・間違いに気づけるようになる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・社員が安心して使える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63640" y="5074920"/>
            <a:ext cx="5120640" cy="64008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922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「わからない」と言えるAIだけが、実務で使えます</a:t>
            </a:r>
            <a:endParaRPr lang="en-US" sz="135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今日触る画面の地図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専用AIは「プロジェクト」1つで作ります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78408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78408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新規プロジェクト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78408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名前を「役割」にして、箱を1つ作ります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4105656" y="24460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416552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17720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17720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プロジェクト設定 → 指示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仕様書の文面と、核心の3行を入れます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7744968" y="24460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055864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57032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57032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257032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ソースを追加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257032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自社資料を3本だけ載せます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77240" y="3675888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78408" y="3858768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78408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978408" y="43159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プロジェクト設定 → メモリ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978408" y="4773168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「プロジェクト専用」にして、ほかの会話の記憶を混ぜません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4105656" y="4430268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416552" y="3675888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17720" y="3858768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617720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4617720" y="43159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プロジェクト内のチャット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4617720" y="4773168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資料にある質問・ない質問を1つずつ投げます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7744968" y="4430268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8055864" y="3675888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257032" y="3858768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257032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8257032" y="43159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利用ルール（A4一枚）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8257032" y="4773168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入れてよい情報・いけない情報など5項目を書きます</a:t>
            </a:r>
            <a:endParaRPr lang="en-US" sz="1150" dirty="0"/>
          </a:p>
        </p:txBody>
      </p:sp>
      <p:sp>
        <p:nvSpPr>
          <p:cNvPr id="38" name="Text 36"/>
          <p:cNvSpPr txBox="1"/>
          <p:nvPr/>
        </p:nvSpPr>
        <p:spPr>
          <a:xfrm>
            <a:off x="777240" y="562356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GPTs（カスタムGPT）は使いません。個人プランでは新しく作れず、提供終了も予定されているためです。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40" name="Text 38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画面の地図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1 /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専用AI用のプロジェクトを作る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2304288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サイドバーの「新規プロジェクト」を押す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名前を「役割」にする（例：社内規則の問い合わせ係）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アイコンと色を選ぶ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1005840" y="3483864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48386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447288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メモリは「プロジェクト専用」を選んで作成する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サイドバーに、新しいプロジェクトが増える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・GPTの「作成」ボタンは探しません。個人プランでは新規作成できないため、プロジェクトで作ります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・すでにGPTをお持ちの場合：提供終了までは使えます。中身をプロジェクトに移しておきます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・無料プランでも作れます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1/5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2 /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指示を書く（核心の3行）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プロジェクト右上の「…」を押す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「プロジェクト設定」→ 指示の欄を開く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仕様書の文面に続けて、下の3行を入れる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77240" y="3730752"/>
            <a:ext cx="5715000" cy="202996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803904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必ず入れる3行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4114800"/>
            <a:ext cx="525780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回答は、このプロジェクトに添付した資料に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書かれている内容だけから作ってください。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資料に記載がない場合は「資料に記載がありません」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と答え、推測しないでください。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回答の根拠になった資料名を、末尾に書いてください。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指示が保存される。この3行が、今日いちばん大事な設定です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・資料を無視して一般論を答えるとき：この3行を、指示の先頭に移します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・プロジェクトの指示は、このプロジェクトの中だけで効き、カスタム指示より優先されます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2/5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3 /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資料を3本だけ載せる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プロジェクトのソース欄「ソースを追加」を押す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PDF・表・文書をアップロードする（まず3本）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Google Driveのファイルは、リンクを貼っても追加できる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ソース欄に、載せた資料の名前が並ぶ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・多いほど良くはなりません。最新版だけ、3本から始めます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・上限：Free 5件／Go・Plus 25件／Pro・Business 40件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・スキャン画像のPDFは読めないことがあります。テキストにしてから載せます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3/5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4 /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ほかの会話の記憶を混ぜない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プロジェクト右上の「…」を押す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「プロジェクト設定」→ メモリを開く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「プロジェクト専用」になっているかを確かめる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このプロジェクトは、ほかの会話の記憶を使わなくなる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・社員に渡す係には、こちらが安全です。社長のほかの会話が答えに混ざりません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・社員と共有すると、自動で「プロジェクト専用」になります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4/5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5 /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動作を確かめる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プロジェクトの中で、新しいチャットを開く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資料に「ある」質問を1つ投げる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資料に「ない」質問を1つ投げる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77240" y="3730752"/>
            <a:ext cx="5715000" cy="202996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803904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投げる質問（例）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4114800"/>
            <a:ext cx="525780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ある：有給休暇の申請は、何日前までに必要ですか。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ない：副業の許可は、誰に申請すればよいですか。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「ない」質問には「資料に記載がありません」と答え、「ある」質問には資料名が付く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・それらしい答えを作ってしまう：STEP 2 の3行が、指示の先頭にあるかを確かめます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・社員に渡すとき：右上の「共有」→ 権限は「チャット」。個人プランでも共有できます（Free 5人、Go・Plus 10人）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5/5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仕様書は、この7行で足ります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3950208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709928"/>
            <a:ext cx="10058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見積根拠アシスタント（記入例：金属加工業・従業員18名）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3317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① 名前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611880" y="2331720"/>
            <a:ext cx="7452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見積根拠アシスタント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788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② 誰に使わせるか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788920"/>
            <a:ext cx="7452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社長・営業2名（第6回時点で事務1名にも展開）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2461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③ できること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3246120"/>
            <a:ext cx="7452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過去の見積実績から、概算金額と根拠になった類似案件を提示する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7033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④ やらせないこと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3703320"/>
            <a:ext cx="7452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金額を確定しない／客先に直接出す文面は書かない／記載がなければ推測しない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1605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⑤ 載せる資料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611880" y="4160520"/>
            <a:ext cx="7452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過去3年の見積書142件（顧客名は記号化）／材料単価表（2026年4月版）／標準工数表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46177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⑥ 出力形式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3611880" y="4617720"/>
            <a:ext cx="7452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①概算金額（幅で）②内訳 ③根拠になった過去案件3件と相違点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5074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⑦ 人が確認する箇所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3611880" y="5074920"/>
            <a:ext cx="7452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材料単価が最新版か／類似案件の品番が実在するか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777240" y="5769864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この7行が、そのまま仕様書になります。テンプレート集の⑤と同じ様式です。担当者が替わっても、これがあれば作り直せます。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ここで止まりやすい。止まったら、こうします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121408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「作成」ボタンやGPTsが見つからない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762549" y="1847088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0807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080760" y="2121408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探しません。個人プランでは新しく作れないため、プロジェクトで作ります。無料プランでも動きます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77240" y="2944368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328416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資料を載せたのに、一般論を答える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762549" y="3054096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3328416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① 禁止の3行を指示の先頭へ ② PDFをテキストに ③ 資料を減らす。この順で直します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4151376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515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4535424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載せる資料が整っていない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762549" y="4261104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0807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080760" y="4535424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完璧を待ちません。3本で始めます。足りないものは一覧に書き出し、第8回で回収します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この回で、よく聞かれること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737360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97280" y="1828800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「資料は何本くらい載せればいいですか」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231136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3本で始めます。多いほど良いわけではなく、むしろ増やすと精度が落ちます。足りないものは第8回で回収します。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35808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3035808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97280" y="3127248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「社員が変なことを聞いたらどうなりますか」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529584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『資料に記載がありません』と答えます。今日その設定を入れます。答えないAIのほうが、実務では安全です。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334256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4334256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97280" y="4425696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「作ったものは、私しか直せないのでは」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82803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仕様書7行を残すので、担当者が替わっても作り直せます。直す人は第11回で決めます。外注でも構いません。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今日出てきた言葉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97280" y="192024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専用AI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065422" y="195681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383634" y="192024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自社の資料と指示を入れた「プロジェクト」。無料プランでも作れます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6324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97280" y="315468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仕様書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065422" y="319125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383634" y="315468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名前・誰に使わせるか・できること・やらせないこと・載せる資料・出力形式・人が確認する箇所の7行。これが引き継ぎ書になります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29768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97280" y="438912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利用ルール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65422" y="442569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383634" y="438912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A4一枚・5項目まで。増やすと読まれず、読まれないルールは無いのと同じです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56235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配布した用語辞典にも同じものが載っています。覚える必要はありません。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帰る前に決めること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57276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ここを決めないと、持ち帰っても使われません。講師が書き留めます。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7240" y="210312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10312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143000" y="217627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誰に最初に触らせるか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006901" y="217627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推進候補の1名。第3回で決めた方と同じで構いません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31546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15468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143000" y="322783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どこに置くか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006901" y="322783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社員が迷わず開ける場所。URLを共有フォルダに貼るところまで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77240" y="420624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20624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143000" y="427939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直すのは誰か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006901" y="427939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当面は社長。第11回で「作る人」を決めます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組み込み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85800"/>
            <a:ext cx="5939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今日の宿題　ひとつだけ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77240" y="1188720"/>
            <a:ext cx="5939942" cy="160020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1261872"/>
            <a:ext cx="520842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作った専用AIを、推進候補の社員1名に触ってもらい、感想を1つ聞いてくる。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063240"/>
            <a:ext cx="59399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なぜこの宿題か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83280"/>
            <a:ext cx="593994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5000"/>
              </a:lnSpc>
              <a:buNone/>
            </a:pPr>
            <a:r>
              <a:rPr lang="en-US" sz="125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第6回のお披露目で「すでに社内の誰かが使っている」と言えるかどうかで、社員の受け取り方がまるで変わります。1名で構いません。触ってもらってください。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900062" y="731520"/>
            <a:ext cx="18288" cy="4937760"/>
          </a:xfrm>
          <a:prstGeom prst="rect">
            <a:avLst/>
          </a:prstGeom>
          <a:solidFill>
            <a:srgbClr val="4A443D"/>
          </a:solidFill>
          <a:ln w="12700">
            <a:solidFill>
              <a:srgbClr val="4A44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082942" y="685800"/>
            <a:ext cx="43013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082942" y="1188720"/>
            <a:ext cx="43013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次回は「社内へのお披露目と12か月計画【社員同席】」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082942" y="2194560"/>
            <a:ext cx="43013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次回は社員の方が同席します。日程と出席者を、今日のうちに確定させます。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082942" y="3337560"/>
            <a:ext cx="4301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次回の持ち物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082942" y="3657600"/>
            <a:ext cx="43013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・発表資料（5枚以内・1週間前の壁打ちで一緒に作ります）</a:t>
            </a:r>
            <a:endParaRPr lang="en-US" sz="1200" dirty="0"/>
          </a:p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・社員3名以上の出席確保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082942" y="5303520"/>
            <a:ext cx="43013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この内容は、次回の3日前にあらためてお送りします。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6382512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E655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　自社専用AIをつくる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第5回 自社専用AIをつくる</dc:title>
  <dc:subject>PptxGenJS Presentation</dc:subject>
  <dc:creator>経営者のためのAI実装講座</dc:creator>
  <cp:lastModifiedBy>経営者のためのAI実装講座</cp:lastModifiedBy>
  <cp:revision>1</cp:revision>
  <dcterms:created xsi:type="dcterms:W3CDTF">2026-10-02T14:07:06Z</dcterms:created>
  <dcterms:modified xsi:type="dcterms:W3CDTF">2026-10-02T14:07:06Z</dcterms:modified>
</cp:coreProperties>
</file>