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表紙は5秒。名乗りと日程確認だけ済ませて、すぐ実演に入る。ここで講座の説明を始めない。初回は「測る回」であることを、この時点では言わなくてよい。構えられると素の使い方が見えなくなる。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調査の数字は権威付けではなく、「あなただけが遅れているのではない」と伝えるために使う。ここで安心してもらえると、このあとの実演で素の使い方を見せてもらえる。3行を読み上げず、2行目だけ話して残りは目で追ってもら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30秒。今日の到達点だけ言う。「教える回ではなく、拝見する回です」と明言しておくと、このあと20分黙っていても不自然にならない。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条件を先に説明しない。受講者が挙げた業務を1つ取り上げ、目の前で3条件に当てはめて見せる。自分の業務が題材になると腹に落ちる。ここで「年1回の作業を自動化するのは趣味です」と言うと、たいてい笑いが出て空気がほぐれ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実際に受講者が「これをAI化したい」と挙げた業務が、この失敗パターンに当てはまることが多い。否定せず、「そこは第9回で扱います。今日はもっと手前から」と回収先を示す。痛いところを選びたがるのは正しい感覚なので、感覚そのものは肯定する。
ここで選ぶ1つが、この先12回の主役になる。急がず、ご本人に選んでいただく。講師が決めると、その後ずっと他人事になる。決まったら「これを12回かけて仕組みにします」と宣言する。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設定の2つは手早く。プランはこのあとの回の分岐を決めるので、必ず記録する。今日の中心は棚卸しで、ここに時間を残す。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最初に、いまのプランを確かめます。左下のお名前から、設定を開いています。プラン名が出ました。これで、この先どの機能が使えるかが決まります。
プラン名は必ず記録する（第5回・第7回の進め方がここで分かれる）。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会社の情報を入れる前に、学習に使わせない設定にします。設定の「データコントロール」を開いて、トグルをオフにしています。これで、ここで入力した内容はOpenAIの学習には使われません。
（画面が違ったら）「すべての人のためにモデルを改善する」と表示されることもある。オンだった場合は、それ自体が第5回・第11回の題材になる。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6列の表を画面に出し、講師が聞き取りながら埋めて見せる。「型が決まっているか」の列で必ず迷うので、『毎回考えているか、それとも手順があるか』と言い換える。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【講師メモ：この回でよく起きること】
・「大した使い方をしていないので」と実演を渋られる → 下手な使い方を見たいのではなく、どこを飛ばせるかを見たい、と目的を言い換えます
・実データが機密で出せない → その場で伏せ方をお伝えします。社名はA社、金額は桁だけ。この作業自体が今日の学びになります
・候補が3つに絞れず、10個出てくる → 絞るのは今日の仕事です。3条件で機械的に落とし、残ったものから頻度順に3つ取ります
3つとも初回で高確率で起きる。特に実演を渋られたときは、助け舟を出したくなるが待つ。沈黙が気まずくても20分待つ。手を出した瞬間に測定は終わる。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3つとも初回で高確率で出る。特に2つ目は、ここで押し切らないと講座全体が空回りする。『判断の勘所は使った人にしか分からない』を、経営者本人の経験に引き寄せて話す。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用語を覚えてもらう必要はない。配布する用語辞典に同じものが載っていることを伝えるだけでよい。ハルシネーションだけは、この回で必ず言葉にしておく。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「いつ使うか」は必ず日時まで落とす。『来週あたり』は使われない。その場でカレンダーに入れてもらう。
【補足：この回で必ず伝えること】今日は、成果より「手応え」を持ち帰る回です
診断して終わった初回は、2回目の欠席理由をつくります。だから必ず、その日のうちに1つ動くものを持ち帰っていただきます。小さくて構いません。明日の朝に一度使えるものであることのほうが大事です。
よくある型：初回に作るものは1本でよい。小さくても、翌朝に一度使うと、そのあとの宿題が止まりにくくなる。逆に大きいものを持ち帰ると、使わないまま2回目を迎える。
ここは資料を読まない。事例だけ話す。初回の手応えが2回目の出席を決める、という構造を講師が理解していれば、自然に時間配分が変わる。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宿題は口頭で確認して終わらせない。その場でスマホのカレンダーに入れてもらうところまでやる。次回の冒頭15分は、この宿題の実物から始まる。
次回の持ち物を、口頭とチャットの両方で伝える。3日前にもう一度送る運用を、ここで予告しておく。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3201D"/>
        </a:solidFill>
      </p:bgPr>
    </p:bg>
    <p:spTree>
      <p:nvGrpSpPr>
        <p:cNvPr id="1" name=""/>
        <p:cNvGrpSpPr/>
        <p:nvPr/>
      </p:nvGrpSpPr>
      <p:grpSpPr>
        <a:xfrm>
          <a:off x="0" y="0"/>
          <a:ext cx="0" cy="0"/>
          <a:chOff x="0" y="0"/>
          <a:chExt cx="0" cy="0"/>
        </a:xfrm>
      </p:grpSpPr>
      <p:sp>
        <p:nvSpPr>
          <p:cNvPr id="2" name="Text 0"/>
          <p:cNvSpPr txBox="1"/>
          <p:nvPr/>
        </p:nvSpPr>
        <p:spPr>
          <a:xfrm>
            <a:off x="777240" y="960120"/>
            <a:ext cx="10607040" cy="320040"/>
          </a:xfrm>
          <a:prstGeom prst="rect">
            <a:avLst/>
          </a:prstGeom>
          <a:noFill/>
          <a:ln/>
        </p:spPr>
        <p:txBody>
          <a:bodyPr wrap="square" lIns="0" tIns="0" rIns="0" bIns="0" rtlCol="0" anchor="ctr"/>
          <a:lstStyle/>
          <a:p>
            <a:pPr indent="0" marL="0">
              <a:buNone/>
            </a:pPr>
            <a:r>
              <a:rPr lang="en-US" sz="1200" spc="300" kern="0" dirty="0">
                <a:solidFill>
                  <a:srgbClr val="B9B0A4"/>
                </a:solidFill>
                <a:latin typeface="Yu Gothic" pitchFamily="34" charset="0"/>
                <a:ea typeface="Yu Gothic" pitchFamily="34" charset="-122"/>
                <a:cs typeface="Yu Gothic" pitchFamily="34" charset="-120"/>
              </a:rPr>
              <a:t>経営者のための AI実装講座</a:t>
            </a:r>
            <a:endParaRPr lang="en-US" sz="1200" dirty="0"/>
          </a:p>
        </p:txBody>
      </p:sp>
      <p:sp>
        <p:nvSpPr>
          <p:cNvPr id="3" name="Text 1"/>
          <p:cNvSpPr txBox="1"/>
          <p:nvPr/>
        </p:nvSpPr>
        <p:spPr>
          <a:xfrm>
            <a:off x="777240" y="1371600"/>
            <a:ext cx="3657600" cy="822960"/>
          </a:xfrm>
          <a:prstGeom prst="rect">
            <a:avLst/>
          </a:prstGeom>
          <a:noFill/>
          <a:ln/>
        </p:spPr>
        <p:txBody>
          <a:bodyPr wrap="square" lIns="0" tIns="0" rIns="0" bIns="0" rtlCol="0" anchor="ctr"/>
          <a:lstStyle/>
          <a:p>
            <a:pPr indent="0" marL="0">
              <a:buNone/>
            </a:pPr>
            <a:r>
              <a:rPr lang="en-US" sz="4400" b="1" dirty="0">
                <a:solidFill>
                  <a:srgbClr val="B04A2F"/>
                </a:solidFill>
                <a:latin typeface="Yu Gothic" pitchFamily="34" charset="0"/>
                <a:ea typeface="Yu Gothic" pitchFamily="34" charset="-122"/>
                <a:cs typeface="Yu Gothic" pitchFamily="34" charset="-120"/>
              </a:rPr>
              <a:t>第 1 回</a:t>
            </a:r>
            <a:endParaRPr lang="en-US" sz="4400" dirty="0"/>
          </a:p>
        </p:txBody>
      </p:sp>
      <p:sp>
        <p:nvSpPr>
          <p:cNvPr id="4" name="Text 2"/>
          <p:cNvSpPr txBox="1"/>
          <p:nvPr/>
        </p:nvSpPr>
        <p:spPr>
          <a:xfrm>
            <a:off x="777240" y="2286000"/>
            <a:ext cx="10607040" cy="1188720"/>
          </a:xfrm>
          <a:prstGeom prst="rect">
            <a:avLst/>
          </a:prstGeom>
          <a:noFill/>
          <a:ln/>
        </p:spPr>
        <p:txBody>
          <a:bodyPr wrap="square" lIns="0" tIns="0" rIns="0" bIns="0" rtlCol="0" anchor="ctr"/>
          <a:lstStyle/>
          <a:p>
            <a:pPr indent="0" marL="0">
              <a:lnSpc>
                <a:spcPct val="125000"/>
              </a:lnSpc>
              <a:buNone/>
            </a:pPr>
            <a:r>
              <a:rPr lang="en-US" sz="3600" b="1" dirty="0">
                <a:solidFill>
                  <a:srgbClr val="FFFFFF"/>
                </a:solidFill>
                <a:latin typeface="Yu Gothic" pitchFamily="34" charset="0"/>
                <a:ea typeface="Yu Gothic" pitchFamily="34" charset="-122"/>
                <a:cs typeface="Yu Gothic" pitchFamily="34" charset="-120"/>
              </a:rPr>
              <a:t>現状把握と地図づくり</a:t>
            </a:r>
            <a:endParaRPr lang="en-US" sz="3600" dirty="0"/>
          </a:p>
        </p:txBody>
      </p:sp>
      <p:sp>
        <p:nvSpPr>
          <p:cNvPr id="5" name="Text 3"/>
          <p:cNvSpPr txBox="1"/>
          <p:nvPr/>
        </p:nvSpPr>
        <p:spPr>
          <a:xfrm>
            <a:off x="777240" y="3520440"/>
            <a:ext cx="10607040" cy="457200"/>
          </a:xfrm>
          <a:prstGeom prst="rect">
            <a:avLst/>
          </a:prstGeom>
          <a:noFill/>
          <a:ln/>
        </p:spPr>
        <p:txBody>
          <a:bodyPr wrap="square" lIns="0" tIns="0" rIns="0" bIns="0" rtlCol="0" anchor="ctr"/>
          <a:lstStyle/>
          <a:p>
            <a:pPr indent="0" marL="0">
              <a:buNone/>
            </a:pPr>
            <a:r>
              <a:rPr lang="en-US" sz="1700" dirty="0">
                <a:solidFill>
                  <a:srgbClr val="CFC6B8"/>
                </a:solidFill>
                <a:latin typeface="Yu Gothic" pitchFamily="34" charset="0"/>
                <a:ea typeface="Yu Gothic" pitchFamily="34" charset="-122"/>
                <a:cs typeface="Yu Gothic" pitchFamily="34" charset="-120"/>
              </a:rPr>
              <a:t>どこにAIを当てるかを決める</a:t>
            </a:r>
            <a:endParaRPr lang="en-US" sz="1700" dirty="0"/>
          </a:p>
        </p:txBody>
      </p:sp>
      <p:sp>
        <p:nvSpPr>
          <p:cNvPr id="6" name="Shape 4"/>
          <p:cNvSpPr/>
          <p:nvPr/>
        </p:nvSpPr>
        <p:spPr>
          <a:xfrm>
            <a:off x="777240" y="4343400"/>
            <a:ext cx="10607040" cy="960120"/>
          </a:xfrm>
          <a:prstGeom prst="rect">
            <a:avLst/>
          </a:prstGeom>
          <a:solidFill>
            <a:srgbClr val="2E2A26"/>
          </a:solidFill>
          <a:ln w="12700">
            <a:solidFill>
              <a:srgbClr val="B04A2F"/>
            </a:solidFill>
            <a:prstDash val="solid"/>
          </a:ln>
        </p:spPr>
      </p:sp>
      <p:sp>
        <p:nvSpPr>
          <p:cNvPr id="7" name="Text 5"/>
          <p:cNvSpPr txBox="1"/>
          <p:nvPr/>
        </p:nvSpPr>
        <p:spPr>
          <a:xfrm>
            <a:off x="1097280" y="4480560"/>
            <a:ext cx="9966960" cy="274320"/>
          </a:xfrm>
          <a:prstGeom prst="rect">
            <a:avLst/>
          </a:prstGeom>
          <a:noFill/>
          <a:ln/>
        </p:spPr>
        <p:txBody>
          <a:bodyPr wrap="square" lIns="0" tIns="0" rIns="0" bIns="0" rtlCol="0" anchor="ctr"/>
          <a:lstStyle/>
          <a:p>
            <a:pPr indent="0" marL="0">
              <a:buNone/>
            </a:pPr>
            <a:r>
              <a:rPr lang="en-US" sz="1000" b="1" spc="200" kern="0" dirty="0">
                <a:solidFill>
                  <a:srgbClr val="B04A2F"/>
                </a:solidFill>
                <a:latin typeface="Yu Gothic" pitchFamily="34" charset="0"/>
                <a:ea typeface="Yu Gothic" pitchFamily="34" charset="-122"/>
                <a:cs typeface="Yu Gothic" pitchFamily="34" charset="-120"/>
              </a:rPr>
              <a:t>この回で手元に残るもの</a:t>
            </a:r>
            <a:endParaRPr lang="en-US" sz="1000" dirty="0"/>
          </a:p>
        </p:txBody>
      </p:sp>
      <p:sp>
        <p:nvSpPr>
          <p:cNvPr id="8" name="Text 6"/>
          <p:cNvSpPr txBox="1"/>
          <p:nvPr/>
        </p:nvSpPr>
        <p:spPr>
          <a:xfrm>
            <a:off x="1097280" y="4754880"/>
            <a:ext cx="9966960" cy="411480"/>
          </a:xfrm>
          <a:prstGeom prst="rect">
            <a:avLst/>
          </a:prstGeom>
          <a:noFill/>
          <a:ln/>
        </p:spPr>
        <p:txBody>
          <a:bodyPr wrap="square" lIns="0" tIns="0" rIns="0" bIns="0" rtlCol="0" anchor="ctr"/>
          <a:lstStyle/>
          <a:p>
            <a:pPr indent="0" marL="0">
              <a:buNone/>
            </a:pPr>
            <a:r>
              <a:rPr lang="en-US" sz="1600" b="1" dirty="0">
                <a:solidFill>
                  <a:srgbClr val="FFFFFF"/>
                </a:solidFill>
                <a:latin typeface="Yu Gothic" pitchFamily="34" charset="0"/>
                <a:ea typeface="Yu Gothic" pitchFamily="34" charset="-122"/>
                <a:cs typeface="Yu Gothic" pitchFamily="34" charset="-120"/>
              </a:rPr>
              <a:t>業務棚卸しシート／AI化する業務 上位3つ</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今日の出発点</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「AIで何かできませんか」では、何も決まりません。</a:t>
            </a:r>
            <a:endParaRPr lang="en-US" sz="2600" dirty="0"/>
          </a:p>
        </p:txBody>
      </p:sp>
      <p:sp>
        <p:nvSpPr>
          <p:cNvPr id="4" name="Shape 2"/>
          <p:cNvSpPr/>
          <p:nvPr/>
        </p:nvSpPr>
        <p:spPr>
          <a:xfrm>
            <a:off x="777240" y="1783080"/>
            <a:ext cx="10607040" cy="713232"/>
          </a:xfrm>
          <a:prstGeom prst="rect">
            <a:avLst/>
          </a:prstGeom>
          <a:solidFill>
            <a:srgbClr val="FFFFFF"/>
          </a:solidFill>
          <a:ln w="12700">
            <a:solidFill>
              <a:srgbClr val="EDE7DB"/>
            </a:solidFill>
            <a:prstDash val="solid"/>
          </a:ln>
        </p:spPr>
      </p:sp>
      <p:sp>
        <p:nvSpPr>
          <p:cNvPr id="5" name="Text 3"/>
          <p:cNvSpPr txBox="1"/>
          <p:nvPr/>
        </p:nvSpPr>
        <p:spPr>
          <a:xfrm>
            <a:off x="1051560" y="1783080"/>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6" name="Text 4"/>
          <p:cNvSpPr txBox="1"/>
          <p:nvPr/>
        </p:nvSpPr>
        <p:spPr>
          <a:xfrm>
            <a:off x="1508760" y="1783080"/>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中小企業がAI導入で止まる理由の第1位は、活用事例の情報不足（83.3%）</a:t>
            </a:r>
            <a:endParaRPr lang="en-US" sz="1500" dirty="0"/>
          </a:p>
        </p:txBody>
      </p:sp>
      <p:sp>
        <p:nvSpPr>
          <p:cNvPr id="7" name="Shape 5"/>
          <p:cNvSpPr/>
          <p:nvPr/>
        </p:nvSpPr>
        <p:spPr>
          <a:xfrm>
            <a:off x="777240" y="2624328"/>
            <a:ext cx="10607040" cy="713232"/>
          </a:xfrm>
          <a:prstGeom prst="rect">
            <a:avLst/>
          </a:prstGeom>
          <a:solidFill>
            <a:srgbClr val="FFFFFF"/>
          </a:solidFill>
          <a:ln w="12700">
            <a:solidFill>
              <a:srgbClr val="EDE7DB"/>
            </a:solidFill>
            <a:prstDash val="solid"/>
          </a:ln>
        </p:spPr>
      </p:sp>
      <p:sp>
        <p:nvSpPr>
          <p:cNvPr id="8" name="Text 6"/>
          <p:cNvSpPr txBox="1"/>
          <p:nvPr/>
        </p:nvSpPr>
        <p:spPr>
          <a:xfrm>
            <a:off x="1051560" y="2624328"/>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9" name="Text 7"/>
          <p:cNvSpPr txBox="1"/>
          <p:nvPr/>
        </p:nvSpPr>
        <p:spPr>
          <a:xfrm>
            <a:off x="1508760" y="2624328"/>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使ってはいる。ただ、どの業務に当てるかを決めていないので成果が見えない</a:t>
            </a:r>
            <a:endParaRPr lang="en-US" sz="1500" dirty="0"/>
          </a:p>
        </p:txBody>
      </p:sp>
      <p:sp>
        <p:nvSpPr>
          <p:cNvPr id="10" name="Shape 8"/>
          <p:cNvSpPr/>
          <p:nvPr/>
        </p:nvSpPr>
        <p:spPr>
          <a:xfrm>
            <a:off x="777240" y="3465576"/>
            <a:ext cx="10607040" cy="713232"/>
          </a:xfrm>
          <a:prstGeom prst="rect">
            <a:avLst/>
          </a:prstGeom>
          <a:solidFill>
            <a:srgbClr val="FFFFFF"/>
          </a:solidFill>
          <a:ln w="12700">
            <a:solidFill>
              <a:srgbClr val="EDE7DB"/>
            </a:solidFill>
            <a:prstDash val="solid"/>
          </a:ln>
        </p:spPr>
      </p:sp>
      <p:sp>
        <p:nvSpPr>
          <p:cNvPr id="11" name="Text 9"/>
          <p:cNvSpPr txBox="1"/>
          <p:nvPr/>
        </p:nvSpPr>
        <p:spPr>
          <a:xfrm>
            <a:off x="1051560" y="3465576"/>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12" name="Text 10"/>
          <p:cNvSpPr txBox="1"/>
          <p:nvPr/>
        </p:nvSpPr>
        <p:spPr>
          <a:xfrm>
            <a:off x="1508760" y="3465576"/>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だから今日は、教える前に、御社の業務を分解して当てる場所を決めます</a:t>
            </a:r>
            <a:endParaRPr lang="en-US" sz="1500" dirty="0"/>
          </a:p>
        </p:txBody>
      </p:sp>
      <p:sp>
        <p:nvSpPr>
          <p:cNvPr id="13" name="Shape 11"/>
          <p:cNvSpPr/>
          <p:nvPr/>
        </p:nvSpPr>
        <p:spPr>
          <a:xfrm>
            <a:off x="777240" y="4526280"/>
            <a:ext cx="10607040" cy="914400"/>
          </a:xfrm>
          <a:prstGeom prst="rect">
            <a:avLst/>
          </a:prstGeom>
          <a:solidFill>
            <a:srgbClr val="B04A2F"/>
          </a:solidFill>
          <a:ln w="12700">
            <a:solidFill>
              <a:srgbClr val="B04A2F"/>
            </a:solidFill>
            <a:prstDash val="solid"/>
          </a:ln>
        </p:spPr>
      </p:sp>
      <p:sp>
        <p:nvSpPr>
          <p:cNvPr id="14" name="Text 12"/>
          <p:cNvSpPr txBox="1"/>
          <p:nvPr/>
        </p:nvSpPr>
        <p:spPr>
          <a:xfrm>
            <a:off x="1143000" y="4526280"/>
            <a:ext cx="9875520" cy="914400"/>
          </a:xfrm>
          <a:prstGeom prst="rect">
            <a:avLst/>
          </a:prstGeom>
          <a:noFill/>
          <a:ln/>
        </p:spPr>
        <p:txBody>
          <a:bodyPr wrap="square" lIns="0" tIns="0" rIns="0" bIns="0" rtlCol="0" anchor="ctr"/>
          <a:lstStyle/>
          <a:p>
            <a:pPr indent="0" marL="0">
              <a:lnSpc>
                <a:spcPct val="130000"/>
              </a:lnSpc>
              <a:buNone/>
            </a:pPr>
            <a:r>
              <a:rPr lang="en-US" sz="1800" b="1" dirty="0">
                <a:solidFill>
                  <a:srgbClr val="FFFFFF"/>
                </a:solidFill>
                <a:latin typeface="Yu Gothic" pitchFamily="34" charset="0"/>
                <a:ea typeface="Yu Gothic" pitchFamily="34" charset="-122"/>
                <a:cs typeface="Yu Gothic" pitchFamily="34" charset="-120"/>
              </a:rPr>
              <a:t>足りないのは知識ではありません。「うちの場合はここ」という具体です。</a:t>
            </a:r>
            <a:endParaRPr lang="en-US" sz="1800" dirty="0"/>
          </a:p>
        </p:txBody>
      </p:sp>
      <p:sp>
        <p:nvSpPr>
          <p:cNvPr id="15" name="Text 13"/>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16" name="Text 14"/>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出発点</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今日のゴール</a:t>
            </a:r>
            <a:endParaRPr lang="en-US" sz="1100" dirty="0"/>
          </a:p>
        </p:txBody>
      </p:sp>
      <p:sp>
        <p:nvSpPr>
          <p:cNvPr id="3" name="Text 1"/>
          <p:cNvSpPr txBox="1"/>
          <p:nvPr/>
        </p:nvSpPr>
        <p:spPr>
          <a:xfrm>
            <a:off x="777240" y="1143000"/>
            <a:ext cx="9864547" cy="1645920"/>
          </a:xfrm>
          <a:prstGeom prst="rect">
            <a:avLst/>
          </a:prstGeom>
          <a:noFill/>
          <a:ln/>
        </p:spPr>
        <p:txBody>
          <a:bodyPr wrap="square" lIns="0" tIns="0" rIns="0" bIns="0" rtlCol="0" anchor="ctr"/>
          <a:lstStyle/>
          <a:p>
            <a:pPr indent="0" marL="0">
              <a:lnSpc>
                <a:spcPct val="145000"/>
              </a:lnSpc>
              <a:buNone/>
            </a:pPr>
            <a:r>
              <a:rPr lang="en-US" sz="2600" b="1" dirty="0">
                <a:solidFill>
                  <a:srgbClr val="23201D"/>
                </a:solidFill>
                <a:latin typeface="Yu Gothic" pitchFamily="34" charset="0"/>
                <a:ea typeface="Yu Gothic" pitchFamily="34" charset="-122"/>
                <a:cs typeface="Yu Gothic" pitchFamily="34" charset="-120"/>
              </a:rPr>
              <a:t>自社のどこにAIを当てるかを、ご自身の言葉で説明できる状態にします。</a:t>
            </a:r>
            <a:endParaRPr lang="en-US" sz="2600" dirty="0"/>
          </a:p>
        </p:txBody>
      </p:sp>
      <p:sp>
        <p:nvSpPr>
          <p:cNvPr id="4" name="Shape 2"/>
          <p:cNvSpPr/>
          <p:nvPr/>
        </p:nvSpPr>
        <p:spPr>
          <a:xfrm>
            <a:off x="777240" y="3063240"/>
            <a:ext cx="10607040" cy="18288"/>
          </a:xfrm>
          <a:prstGeom prst="rect">
            <a:avLst/>
          </a:prstGeom>
          <a:solidFill>
            <a:srgbClr val="EDE7DB"/>
          </a:solidFill>
          <a:ln w="12700">
            <a:solidFill>
              <a:srgbClr val="EDE7DB"/>
            </a:solidFill>
            <a:prstDash val="solid"/>
          </a:ln>
        </p:spPr>
      </p:sp>
      <p:sp>
        <p:nvSpPr>
          <p:cNvPr id="5" name="Text 3"/>
          <p:cNvSpPr txBox="1"/>
          <p:nvPr/>
        </p:nvSpPr>
        <p:spPr>
          <a:xfrm>
            <a:off x="777240" y="3291840"/>
            <a:ext cx="9334195" cy="1005840"/>
          </a:xfrm>
          <a:prstGeom prst="rect">
            <a:avLst/>
          </a:prstGeom>
          <a:noFill/>
          <a:ln/>
        </p:spPr>
        <p:txBody>
          <a:bodyPr wrap="square" lIns="0" tIns="0" rIns="0" bIns="0" rtlCol="0" anchor="ctr"/>
          <a:lstStyle/>
          <a:p>
            <a:pPr indent="0" marL="0">
              <a:lnSpc>
                <a:spcPct val="140000"/>
              </a:lnSpc>
              <a:buNone/>
            </a:pPr>
            <a:r>
              <a:rPr lang="en-US" sz="1450" dirty="0">
                <a:solidFill>
                  <a:srgbClr val="5A534A"/>
                </a:solidFill>
                <a:latin typeface="Yu Gothic" pitchFamily="34" charset="0"/>
                <a:ea typeface="Yu Gothic" pitchFamily="34" charset="-122"/>
                <a:cs typeface="Yu Gothic" pitchFamily="34" charset="-120"/>
              </a:rPr>
              <a:t>今日は教える回ではありません。まず20分、普段の使い方を拝見します。そのうえで業務を棚卸しし、最後に1つだけ、その場で動かして持ち帰っていただきます。</a:t>
            </a:r>
            <a:endParaRPr lang="en-US" sz="1450" dirty="0"/>
          </a:p>
        </p:txBody>
      </p:sp>
      <p:sp>
        <p:nvSpPr>
          <p:cNvPr id="6" name="Shape 4"/>
          <p:cNvSpPr/>
          <p:nvPr/>
        </p:nvSpPr>
        <p:spPr>
          <a:xfrm>
            <a:off x="777240" y="4754880"/>
            <a:ext cx="10607040" cy="822960"/>
          </a:xfrm>
          <a:prstGeom prst="rect">
            <a:avLst/>
          </a:prstGeom>
          <a:solidFill>
            <a:srgbClr val="EDE7DB"/>
          </a:solidFill>
          <a:ln w="12700">
            <a:solidFill>
              <a:srgbClr val="EDE7DB"/>
            </a:solidFill>
            <a:prstDash val="solid"/>
          </a:ln>
        </p:spPr>
      </p:sp>
      <p:sp>
        <p:nvSpPr>
          <p:cNvPr id="7" name="Text 5"/>
          <p:cNvSpPr txBox="1"/>
          <p:nvPr/>
        </p:nvSpPr>
        <p:spPr>
          <a:xfrm>
            <a:off x="960120" y="4873752"/>
            <a:ext cx="137160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0-10分</a:t>
            </a:r>
            <a:endParaRPr lang="en-US" sz="900" dirty="0"/>
          </a:p>
        </p:txBody>
      </p:sp>
      <p:sp>
        <p:nvSpPr>
          <p:cNvPr id="8" name="Text 6"/>
          <p:cNvSpPr txBox="1"/>
          <p:nvPr/>
        </p:nvSpPr>
        <p:spPr>
          <a:xfrm>
            <a:off x="960120" y="5111496"/>
            <a:ext cx="1371600" cy="384048"/>
          </a:xfrm>
          <a:prstGeom prst="rect">
            <a:avLst/>
          </a:prstGeom>
          <a:noFill/>
          <a:ln/>
        </p:spPr>
        <p:txBody>
          <a:bodyPr wrap="square" lIns="0" tIns="0" rIns="0" bIns="0" rtlCol="0" anchor="ctr"/>
          <a:lstStyle/>
          <a:p>
            <a:pPr indent="0" marL="0">
              <a:buNone/>
            </a:pPr>
            <a:r>
              <a:rPr lang="en-US" sz="1000" dirty="0">
                <a:solidFill>
                  <a:srgbClr val="23201D"/>
                </a:solidFill>
                <a:latin typeface="Yu Gothic" pitchFamily="34" charset="0"/>
                <a:ea typeface="Yu Gothic" pitchFamily="34" charset="-122"/>
                <a:cs typeface="Yu Gothic" pitchFamily="34" charset="-120"/>
              </a:rPr>
              <a:t>開始・枠組みの共有</a:t>
            </a:r>
            <a:endParaRPr lang="en-US" sz="1000" dirty="0"/>
          </a:p>
        </p:txBody>
      </p:sp>
      <p:sp>
        <p:nvSpPr>
          <p:cNvPr id="9" name="Text 7"/>
          <p:cNvSpPr txBox="1"/>
          <p:nvPr/>
        </p:nvSpPr>
        <p:spPr>
          <a:xfrm>
            <a:off x="2423160" y="4873752"/>
            <a:ext cx="137160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10-30分</a:t>
            </a:r>
            <a:endParaRPr lang="en-US" sz="900" dirty="0"/>
          </a:p>
        </p:txBody>
      </p:sp>
      <p:sp>
        <p:nvSpPr>
          <p:cNvPr id="10" name="Text 8"/>
          <p:cNvSpPr txBox="1"/>
          <p:nvPr/>
        </p:nvSpPr>
        <p:spPr>
          <a:xfrm>
            <a:off x="2423160" y="5111496"/>
            <a:ext cx="1371600" cy="384048"/>
          </a:xfrm>
          <a:prstGeom prst="rect">
            <a:avLst/>
          </a:prstGeom>
          <a:noFill/>
          <a:ln/>
        </p:spPr>
        <p:txBody>
          <a:bodyPr wrap="square" lIns="0" tIns="0" rIns="0" bIns="0" rtlCol="0" anchor="ctr"/>
          <a:lstStyle/>
          <a:p>
            <a:pPr indent="0" marL="0">
              <a:buNone/>
            </a:pPr>
            <a:r>
              <a:rPr lang="en-US" sz="1000" dirty="0">
                <a:solidFill>
                  <a:srgbClr val="23201D"/>
                </a:solidFill>
                <a:latin typeface="Yu Gothic" pitchFamily="34" charset="0"/>
                <a:ea typeface="Yu Gothic" pitchFamily="34" charset="-122"/>
                <a:cs typeface="Yu Gothic" pitchFamily="34" charset="-120"/>
              </a:rPr>
              <a:t>いまの使い方を拝見</a:t>
            </a:r>
            <a:endParaRPr lang="en-US" sz="1000" dirty="0"/>
          </a:p>
        </p:txBody>
      </p:sp>
      <p:sp>
        <p:nvSpPr>
          <p:cNvPr id="11" name="Text 9"/>
          <p:cNvSpPr txBox="1"/>
          <p:nvPr/>
        </p:nvSpPr>
        <p:spPr>
          <a:xfrm>
            <a:off x="3886200" y="4873752"/>
            <a:ext cx="137160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30-45分</a:t>
            </a:r>
            <a:endParaRPr lang="en-US" sz="900" dirty="0"/>
          </a:p>
        </p:txBody>
      </p:sp>
      <p:sp>
        <p:nvSpPr>
          <p:cNvPr id="12" name="Text 10"/>
          <p:cNvSpPr txBox="1"/>
          <p:nvPr/>
        </p:nvSpPr>
        <p:spPr>
          <a:xfrm>
            <a:off x="3886200" y="5111496"/>
            <a:ext cx="1371600" cy="384048"/>
          </a:xfrm>
          <a:prstGeom prst="rect">
            <a:avLst/>
          </a:prstGeom>
          <a:noFill/>
          <a:ln/>
        </p:spPr>
        <p:txBody>
          <a:bodyPr wrap="square" lIns="0" tIns="0" rIns="0" bIns="0" rtlCol="0" anchor="ctr"/>
          <a:lstStyle/>
          <a:p>
            <a:pPr indent="0" marL="0">
              <a:buNone/>
            </a:pPr>
            <a:r>
              <a:rPr lang="en-US" sz="1000" dirty="0">
                <a:solidFill>
                  <a:srgbClr val="23201D"/>
                </a:solidFill>
                <a:latin typeface="Yu Gothic" pitchFamily="34" charset="0"/>
                <a:ea typeface="Yu Gothic" pitchFamily="34" charset="-122"/>
                <a:cs typeface="Yu Gothic" pitchFamily="34" charset="-120"/>
              </a:rPr>
              <a:t>環境と体制の聞き取り</a:t>
            </a:r>
            <a:endParaRPr lang="en-US" sz="1000" dirty="0"/>
          </a:p>
        </p:txBody>
      </p:sp>
      <p:sp>
        <p:nvSpPr>
          <p:cNvPr id="13" name="Text 11"/>
          <p:cNvSpPr txBox="1"/>
          <p:nvPr/>
        </p:nvSpPr>
        <p:spPr>
          <a:xfrm>
            <a:off x="5349240" y="4873752"/>
            <a:ext cx="137160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45-75分</a:t>
            </a:r>
            <a:endParaRPr lang="en-US" sz="900" dirty="0"/>
          </a:p>
        </p:txBody>
      </p:sp>
      <p:sp>
        <p:nvSpPr>
          <p:cNvPr id="14" name="Text 12"/>
          <p:cNvSpPr txBox="1"/>
          <p:nvPr/>
        </p:nvSpPr>
        <p:spPr>
          <a:xfrm>
            <a:off x="5349240" y="5111496"/>
            <a:ext cx="1371600" cy="384048"/>
          </a:xfrm>
          <a:prstGeom prst="rect">
            <a:avLst/>
          </a:prstGeom>
          <a:noFill/>
          <a:ln/>
        </p:spPr>
        <p:txBody>
          <a:bodyPr wrap="square" lIns="0" tIns="0" rIns="0" bIns="0" rtlCol="0" anchor="ctr"/>
          <a:lstStyle/>
          <a:p>
            <a:pPr indent="0" marL="0">
              <a:buNone/>
            </a:pPr>
            <a:r>
              <a:rPr lang="en-US" sz="1000" dirty="0">
                <a:solidFill>
                  <a:srgbClr val="23201D"/>
                </a:solidFill>
                <a:latin typeface="Yu Gothic" pitchFamily="34" charset="0"/>
                <a:ea typeface="Yu Gothic" pitchFamily="34" charset="-122"/>
                <a:cs typeface="Yu Gothic" pitchFamily="34" charset="-120"/>
              </a:rPr>
              <a:t>業務の棚卸し</a:t>
            </a:r>
            <a:endParaRPr lang="en-US" sz="1000" dirty="0"/>
          </a:p>
        </p:txBody>
      </p:sp>
      <p:sp>
        <p:nvSpPr>
          <p:cNvPr id="15" name="Text 13"/>
          <p:cNvSpPr txBox="1"/>
          <p:nvPr/>
        </p:nvSpPr>
        <p:spPr>
          <a:xfrm>
            <a:off x="6812280" y="4873752"/>
            <a:ext cx="137160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75-95分</a:t>
            </a:r>
            <a:endParaRPr lang="en-US" sz="900" dirty="0"/>
          </a:p>
        </p:txBody>
      </p:sp>
      <p:sp>
        <p:nvSpPr>
          <p:cNvPr id="16" name="Text 14"/>
          <p:cNvSpPr txBox="1"/>
          <p:nvPr/>
        </p:nvSpPr>
        <p:spPr>
          <a:xfrm>
            <a:off x="6812280" y="5111496"/>
            <a:ext cx="1371600" cy="384048"/>
          </a:xfrm>
          <a:prstGeom prst="rect">
            <a:avLst/>
          </a:prstGeom>
          <a:noFill/>
          <a:ln/>
        </p:spPr>
        <p:txBody>
          <a:bodyPr wrap="square" lIns="0" tIns="0" rIns="0" bIns="0" rtlCol="0" anchor="ctr"/>
          <a:lstStyle/>
          <a:p>
            <a:pPr indent="0" marL="0">
              <a:buNone/>
            </a:pPr>
            <a:r>
              <a:rPr lang="en-US" sz="1000" dirty="0">
                <a:solidFill>
                  <a:srgbClr val="23201D"/>
                </a:solidFill>
                <a:latin typeface="Yu Gothic" pitchFamily="34" charset="0"/>
                <a:ea typeface="Yu Gothic" pitchFamily="34" charset="-122"/>
                <a:cs typeface="Yu Gothic" pitchFamily="34" charset="-120"/>
              </a:rPr>
              <a:t>手応えを1つ渡す</a:t>
            </a:r>
            <a:endParaRPr lang="en-US" sz="1000" dirty="0"/>
          </a:p>
        </p:txBody>
      </p:sp>
      <p:sp>
        <p:nvSpPr>
          <p:cNvPr id="17" name="Text 15"/>
          <p:cNvSpPr txBox="1"/>
          <p:nvPr/>
        </p:nvSpPr>
        <p:spPr>
          <a:xfrm>
            <a:off x="8275320" y="4873752"/>
            <a:ext cx="137160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95-110分</a:t>
            </a:r>
            <a:endParaRPr lang="en-US" sz="900" dirty="0"/>
          </a:p>
        </p:txBody>
      </p:sp>
      <p:sp>
        <p:nvSpPr>
          <p:cNvPr id="18" name="Text 16"/>
          <p:cNvSpPr txBox="1"/>
          <p:nvPr/>
        </p:nvSpPr>
        <p:spPr>
          <a:xfrm>
            <a:off x="8275320" y="5111496"/>
            <a:ext cx="1371600" cy="384048"/>
          </a:xfrm>
          <a:prstGeom prst="rect">
            <a:avLst/>
          </a:prstGeom>
          <a:noFill/>
          <a:ln/>
        </p:spPr>
        <p:txBody>
          <a:bodyPr wrap="square" lIns="0" tIns="0" rIns="0" bIns="0" rtlCol="0" anchor="ctr"/>
          <a:lstStyle/>
          <a:p>
            <a:pPr indent="0" marL="0">
              <a:buNone/>
            </a:pPr>
            <a:r>
              <a:rPr lang="en-US" sz="1000" dirty="0">
                <a:solidFill>
                  <a:srgbClr val="23201D"/>
                </a:solidFill>
                <a:latin typeface="Yu Gothic" pitchFamily="34" charset="0"/>
                <a:ea typeface="Yu Gothic" pitchFamily="34" charset="-122"/>
                <a:cs typeface="Yu Gothic" pitchFamily="34" charset="-120"/>
              </a:rPr>
              <a:t>12回の設計合意</a:t>
            </a:r>
            <a:endParaRPr lang="en-US" sz="1000" dirty="0"/>
          </a:p>
        </p:txBody>
      </p:sp>
      <p:sp>
        <p:nvSpPr>
          <p:cNvPr id="19" name="Text 17"/>
          <p:cNvSpPr txBox="1"/>
          <p:nvPr/>
        </p:nvSpPr>
        <p:spPr>
          <a:xfrm>
            <a:off x="9738360" y="4873752"/>
            <a:ext cx="1371600"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110-120分</a:t>
            </a:r>
            <a:endParaRPr lang="en-US" sz="900" dirty="0"/>
          </a:p>
        </p:txBody>
      </p:sp>
      <p:sp>
        <p:nvSpPr>
          <p:cNvPr id="20" name="Text 18"/>
          <p:cNvSpPr txBox="1"/>
          <p:nvPr/>
        </p:nvSpPr>
        <p:spPr>
          <a:xfrm>
            <a:off x="9738360" y="5111496"/>
            <a:ext cx="1371600" cy="384048"/>
          </a:xfrm>
          <a:prstGeom prst="rect">
            <a:avLst/>
          </a:prstGeom>
          <a:noFill/>
          <a:ln/>
        </p:spPr>
        <p:txBody>
          <a:bodyPr wrap="square" lIns="0" tIns="0" rIns="0" bIns="0" rtlCol="0" anchor="ctr"/>
          <a:lstStyle/>
          <a:p>
            <a:pPr indent="0" marL="0">
              <a:buNone/>
            </a:pPr>
            <a:r>
              <a:rPr lang="en-US" sz="1000" dirty="0">
                <a:solidFill>
                  <a:srgbClr val="23201D"/>
                </a:solidFill>
                <a:latin typeface="Yu Gothic" pitchFamily="34" charset="0"/>
                <a:ea typeface="Yu Gothic" pitchFamily="34" charset="-122"/>
                <a:cs typeface="Yu Gothic" pitchFamily="34" charset="-120"/>
              </a:rPr>
              <a:t>宿題・締め</a:t>
            </a:r>
            <a:endParaRPr lang="en-US" sz="1000" dirty="0"/>
          </a:p>
        </p:txBody>
      </p:sp>
      <p:sp>
        <p:nvSpPr>
          <p:cNvPr id="21" name="Text 19"/>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22" name="Text 20"/>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ゴール</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考え方</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AIが向く業務の3条件</a:t>
            </a:r>
            <a:endParaRPr lang="en-US" sz="2600" dirty="0"/>
          </a:p>
        </p:txBody>
      </p:sp>
      <p:sp>
        <p:nvSpPr>
          <p:cNvPr id="4" name="Shape 2"/>
          <p:cNvSpPr/>
          <p:nvPr/>
        </p:nvSpPr>
        <p:spPr>
          <a:xfrm>
            <a:off x="777240" y="1700784"/>
            <a:ext cx="10607040" cy="1188720"/>
          </a:xfrm>
          <a:prstGeom prst="rect">
            <a:avLst/>
          </a:prstGeom>
          <a:solidFill>
            <a:srgbClr val="FFFFFF"/>
          </a:solidFill>
          <a:ln w="12700">
            <a:solidFill>
              <a:srgbClr val="EDE7DB"/>
            </a:solidFill>
            <a:prstDash val="solid"/>
          </a:ln>
        </p:spPr>
      </p:sp>
      <p:sp>
        <p:nvSpPr>
          <p:cNvPr id="5" name="Shape 3"/>
          <p:cNvSpPr/>
          <p:nvPr/>
        </p:nvSpPr>
        <p:spPr>
          <a:xfrm>
            <a:off x="1014984" y="2112264"/>
            <a:ext cx="365760" cy="365760"/>
          </a:xfrm>
          <a:prstGeom prst="ellipse">
            <a:avLst/>
          </a:prstGeom>
          <a:solidFill>
            <a:srgbClr val="B04A2F"/>
          </a:solidFill>
          <a:ln w="12700">
            <a:solidFill>
              <a:srgbClr val="B04A2F"/>
            </a:solidFill>
            <a:prstDash val="solid"/>
          </a:ln>
        </p:spPr>
      </p:sp>
      <p:sp>
        <p:nvSpPr>
          <p:cNvPr id="6" name="Text 4"/>
          <p:cNvSpPr txBox="1"/>
          <p:nvPr/>
        </p:nvSpPr>
        <p:spPr>
          <a:xfrm>
            <a:off x="1014984" y="2112264"/>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7" name="Text 5"/>
          <p:cNvSpPr txBox="1"/>
          <p:nvPr/>
        </p:nvSpPr>
        <p:spPr>
          <a:xfrm>
            <a:off x="1600200" y="1773936"/>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くり返し発生する</a:t>
            </a:r>
            <a:endParaRPr lang="en-US" sz="1450" dirty="0"/>
          </a:p>
        </p:txBody>
      </p:sp>
      <p:sp>
        <p:nvSpPr>
          <p:cNvPr id="8" name="Text 6"/>
          <p:cNvSpPr txBox="1"/>
          <p:nvPr/>
        </p:nvSpPr>
        <p:spPr>
          <a:xfrm>
            <a:off x="4888382" y="1773936"/>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月に何度も起きること。年1回の作業を自動化するのは趣味です</a:t>
            </a:r>
            <a:endParaRPr lang="en-US" sz="1200" dirty="0"/>
          </a:p>
        </p:txBody>
      </p:sp>
      <p:sp>
        <p:nvSpPr>
          <p:cNvPr id="9" name="Shape 7"/>
          <p:cNvSpPr/>
          <p:nvPr/>
        </p:nvSpPr>
        <p:spPr>
          <a:xfrm>
            <a:off x="777240" y="3017520"/>
            <a:ext cx="10607040" cy="1188720"/>
          </a:xfrm>
          <a:prstGeom prst="rect">
            <a:avLst/>
          </a:prstGeom>
          <a:solidFill>
            <a:srgbClr val="FFFFFF"/>
          </a:solidFill>
          <a:ln w="12700">
            <a:solidFill>
              <a:srgbClr val="EDE7DB"/>
            </a:solidFill>
            <a:prstDash val="solid"/>
          </a:ln>
        </p:spPr>
      </p:sp>
      <p:sp>
        <p:nvSpPr>
          <p:cNvPr id="10" name="Shape 8"/>
          <p:cNvSpPr/>
          <p:nvPr/>
        </p:nvSpPr>
        <p:spPr>
          <a:xfrm>
            <a:off x="1014984" y="3429000"/>
            <a:ext cx="365760" cy="365760"/>
          </a:xfrm>
          <a:prstGeom prst="ellipse">
            <a:avLst/>
          </a:prstGeom>
          <a:solidFill>
            <a:srgbClr val="B04A2F"/>
          </a:solidFill>
          <a:ln w="12700">
            <a:solidFill>
              <a:srgbClr val="B04A2F"/>
            </a:solidFill>
            <a:prstDash val="solid"/>
          </a:ln>
        </p:spPr>
      </p:sp>
      <p:sp>
        <p:nvSpPr>
          <p:cNvPr id="11" name="Text 9"/>
          <p:cNvSpPr txBox="1"/>
          <p:nvPr/>
        </p:nvSpPr>
        <p:spPr>
          <a:xfrm>
            <a:off x="1014984" y="342900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2" name="Text 10"/>
          <p:cNvSpPr txBox="1"/>
          <p:nvPr/>
        </p:nvSpPr>
        <p:spPr>
          <a:xfrm>
            <a:off x="1600200" y="3090672"/>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文章・画像・データが中心</a:t>
            </a:r>
            <a:endParaRPr lang="en-US" sz="1450" dirty="0"/>
          </a:p>
        </p:txBody>
      </p:sp>
      <p:sp>
        <p:nvSpPr>
          <p:cNvPr id="13" name="Text 11"/>
          <p:cNvSpPr txBox="1"/>
          <p:nvPr/>
        </p:nvSpPr>
        <p:spPr>
          <a:xfrm>
            <a:off x="4888382" y="3090672"/>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人が読み書きしているもの。判断そのものではありません</a:t>
            </a:r>
            <a:endParaRPr lang="en-US" sz="1200" dirty="0"/>
          </a:p>
        </p:txBody>
      </p:sp>
      <p:sp>
        <p:nvSpPr>
          <p:cNvPr id="14" name="Shape 12"/>
          <p:cNvSpPr/>
          <p:nvPr/>
        </p:nvSpPr>
        <p:spPr>
          <a:xfrm>
            <a:off x="777240" y="4334256"/>
            <a:ext cx="10607040" cy="1188720"/>
          </a:xfrm>
          <a:prstGeom prst="rect">
            <a:avLst/>
          </a:prstGeom>
          <a:solidFill>
            <a:srgbClr val="FFFFFF"/>
          </a:solidFill>
          <a:ln w="12700">
            <a:solidFill>
              <a:srgbClr val="EDE7DB"/>
            </a:solidFill>
            <a:prstDash val="solid"/>
          </a:ln>
        </p:spPr>
      </p:sp>
      <p:sp>
        <p:nvSpPr>
          <p:cNvPr id="15" name="Shape 13"/>
          <p:cNvSpPr/>
          <p:nvPr/>
        </p:nvSpPr>
        <p:spPr>
          <a:xfrm>
            <a:off x="1014984" y="4745736"/>
            <a:ext cx="365760" cy="365760"/>
          </a:xfrm>
          <a:prstGeom prst="ellipse">
            <a:avLst/>
          </a:prstGeom>
          <a:solidFill>
            <a:srgbClr val="B04A2F"/>
          </a:solidFill>
          <a:ln w="12700">
            <a:solidFill>
              <a:srgbClr val="B04A2F"/>
            </a:solidFill>
            <a:prstDash val="solid"/>
          </a:ln>
        </p:spPr>
      </p:sp>
      <p:sp>
        <p:nvSpPr>
          <p:cNvPr id="16" name="Text 14"/>
          <p:cNvSpPr txBox="1"/>
          <p:nvPr/>
        </p:nvSpPr>
        <p:spPr>
          <a:xfrm>
            <a:off x="1014984" y="474573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7" name="Text 15"/>
          <p:cNvSpPr txBox="1"/>
          <p:nvPr/>
        </p:nvSpPr>
        <p:spPr>
          <a:xfrm>
            <a:off x="1600200" y="4407408"/>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80点でも価値がある</a:t>
            </a:r>
            <a:endParaRPr lang="en-US" sz="1450" dirty="0"/>
          </a:p>
        </p:txBody>
      </p:sp>
      <p:sp>
        <p:nvSpPr>
          <p:cNvPr id="18" name="Text 16"/>
          <p:cNvSpPr txBox="1"/>
          <p:nvPr/>
        </p:nvSpPr>
        <p:spPr>
          <a:xfrm>
            <a:off x="4888382" y="4407408"/>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完璧でなくてよい。100点が要るものは下書きまでに留めます</a:t>
            </a:r>
            <a:endParaRPr lang="en-US" sz="1200" dirty="0"/>
          </a:p>
        </p:txBody>
      </p:sp>
      <p:sp>
        <p:nvSpPr>
          <p:cNvPr id="19" name="Text 17"/>
          <p:cNvSpPr txBox="1"/>
          <p:nvPr/>
        </p:nvSpPr>
        <p:spPr>
          <a:xfrm>
            <a:off x="777240" y="5669280"/>
            <a:ext cx="10607040" cy="411480"/>
          </a:xfrm>
          <a:prstGeom prst="rect">
            <a:avLst/>
          </a:prstGeom>
          <a:noFill/>
          <a:ln/>
        </p:spPr>
        <p:txBody>
          <a:bodyPr wrap="square" lIns="0" tIns="0" rIns="0" bIns="0" rtlCol="0" anchor="ctr"/>
          <a:lstStyle/>
          <a:p>
            <a:pPr indent="0" marL="0">
              <a:buNone/>
            </a:pPr>
            <a:r>
              <a:rPr lang="en-US" sz="1200" b="1" dirty="0">
                <a:solidFill>
                  <a:srgbClr val="B04A2F"/>
                </a:solidFill>
                <a:latin typeface="Yu Gothic" pitchFamily="34" charset="0"/>
                <a:ea typeface="Yu Gothic" pitchFamily="34" charset="-122"/>
                <a:cs typeface="Yu Gothic" pitchFamily="34" charset="-120"/>
              </a:rPr>
              <a:t>3つとも満たす業務が、最初の一手です。1つでも欠けると、たいてい途中で止まります。</a:t>
            </a:r>
            <a:endParaRPr lang="en-US" sz="1200" dirty="0"/>
          </a:p>
        </p:txBody>
      </p:sp>
      <p:sp>
        <p:nvSpPr>
          <p:cNvPr id="20" name="Text 18"/>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21" name="Text 19"/>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考え方</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3B6B4A"/>
                </a:solidFill>
                <a:latin typeface="Yu Gothic" pitchFamily="34" charset="0"/>
                <a:ea typeface="Yu Gothic" pitchFamily="34" charset="-122"/>
                <a:cs typeface="Yu Gothic" pitchFamily="34" charset="-120"/>
              </a:rPr>
              <a:t>比べて見る</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最初の一手は、どう選ぶか</a:t>
            </a:r>
            <a:endParaRPr lang="en-US" sz="2600" dirty="0"/>
          </a:p>
        </p:txBody>
      </p:sp>
      <p:sp>
        <p:nvSpPr>
          <p:cNvPr id="4" name="Shape 2"/>
          <p:cNvSpPr/>
          <p:nvPr/>
        </p:nvSpPr>
        <p:spPr>
          <a:xfrm>
            <a:off x="777240" y="1691640"/>
            <a:ext cx="5120640" cy="4023360"/>
          </a:xfrm>
          <a:prstGeom prst="rect">
            <a:avLst/>
          </a:prstGeom>
          <a:solidFill>
            <a:srgbClr val="EDE7DB"/>
          </a:solidFill>
          <a:ln w="15875">
            <a:solidFill>
              <a:srgbClr val="8A8177"/>
            </a:solidFill>
            <a:prstDash val="solid"/>
          </a:ln>
        </p:spPr>
      </p:sp>
      <p:sp>
        <p:nvSpPr>
          <p:cNvPr id="5" name="Shape 3"/>
          <p:cNvSpPr/>
          <p:nvPr/>
        </p:nvSpPr>
        <p:spPr>
          <a:xfrm>
            <a:off x="777240" y="1691640"/>
            <a:ext cx="5120640" cy="384048"/>
          </a:xfrm>
          <a:prstGeom prst="rect">
            <a:avLst/>
          </a:prstGeom>
          <a:solidFill>
            <a:srgbClr val="8A8177"/>
          </a:solidFill>
          <a:ln w="12700">
            <a:solidFill>
              <a:srgbClr val="8A8177"/>
            </a:solidFill>
            <a:prstDash val="solid"/>
          </a:ln>
        </p:spPr>
      </p:sp>
      <p:sp>
        <p:nvSpPr>
          <p:cNvPr id="6" name="Text 4"/>
          <p:cNvSpPr txBox="1"/>
          <p:nvPr/>
        </p:nvSpPr>
        <p:spPr>
          <a:xfrm>
            <a:off x="1005840" y="1691640"/>
            <a:ext cx="4663440" cy="384048"/>
          </a:xfrm>
          <a:prstGeom prst="rect">
            <a:avLst/>
          </a:prstGeom>
          <a:noFill/>
          <a:ln/>
        </p:spPr>
        <p:txBody>
          <a:bodyPr wrap="square" lIns="0" tIns="0" rIns="0" bIns="0" rtlCol="0" anchor="ctr"/>
          <a:lstStyle/>
          <a:p>
            <a:pPr indent="0" marL="0">
              <a:buNone/>
            </a:pPr>
            <a:r>
              <a:rPr lang="en-US" sz="1100" b="1" spc="200" kern="0" dirty="0">
                <a:solidFill>
                  <a:srgbClr val="FFFFFF"/>
                </a:solidFill>
                <a:latin typeface="Yu Gothic" pitchFamily="34" charset="0"/>
                <a:ea typeface="Yu Gothic" pitchFamily="34" charset="-122"/>
                <a:cs typeface="Yu Gothic" pitchFamily="34" charset="-120"/>
              </a:rPr>
              <a:t>やりがちな選び方</a:t>
            </a:r>
            <a:endParaRPr lang="en-US" sz="1100" dirty="0"/>
          </a:p>
        </p:txBody>
      </p:sp>
      <p:sp>
        <p:nvSpPr>
          <p:cNvPr id="7" name="Shape 5"/>
          <p:cNvSpPr/>
          <p:nvPr/>
        </p:nvSpPr>
        <p:spPr>
          <a:xfrm>
            <a:off x="978408" y="2212848"/>
            <a:ext cx="4718304" cy="914400"/>
          </a:xfrm>
          <a:prstGeom prst="rect">
            <a:avLst/>
          </a:prstGeom>
          <a:solidFill>
            <a:srgbClr val="E4DFD5"/>
          </a:solidFill>
          <a:ln w="12700">
            <a:solidFill>
              <a:srgbClr val="E4DFD5"/>
            </a:solidFill>
            <a:prstDash val="solid"/>
          </a:ln>
        </p:spPr>
      </p:sp>
      <p:sp>
        <p:nvSpPr>
          <p:cNvPr id="8" name="Text 6"/>
          <p:cNvSpPr txBox="1"/>
          <p:nvPr/>
        </p:nvSpPr>
        <p:spPr>
          <a:xfrm>
            <a:off x="1106424" y="2249424"/>
            <a:ext cx="4462272" cy="841248"/>
          </a:xfrm>
          <a:prstGeom prst="rect">
            <a:avLst/>
          </a:prstGeom>
          <a:noFill/>
          <a:ln/>
        </p:spPr>
        <p:txBody>
          <a:bodyPr wrap="square" lIns="0" tIns="0" rIns="0" bIns="0" rtlCol="0" anchor="ctr"/>
          <a:lstStyle/>
          <a:p>
            <a:pPr indent="0" marL="0">
              <a:lnSpc>
                <a:spcPct val="120000"/>
              </a:lnSpc>
              <a:buNone/>
            </a:pPr>
            <a:r>
              <a:rPr lang="en-US" sz="1250" dirty="0">
                <a:solidFill>
                  <a:srgbClr val="23201D"/>
                </a:solidFill>
                <a:latin typeface="Consolas" pitchFamily="34" charset="0"/>
                <a:ea typeface="Consolas" pitchFamily="34" charset="-122"/>
                <a:cs typeface="Consolas" pitchFamily="34" charset="-120"/>
              </a:rPr>
              <a:t>「一番時間がかかっている業務からAI化する」</a:t>
            </a:r>
            <a:endParaRPr lang="en-US" sz="1250" dirty="0"/>
          </a:p>
        </p:txBody>
      </p:sp>
      <p:sp>
        <p:nvSpPr>
          <p:cNvPr id="9" name="Text 7"/>
          <p:cNvSpPr txBox="1"/>
          <p:nvPr/>
        </p:nvSpPr>
        <p:spPr>
          <a:xfrm>
            <a:off x="1051560" y="3273552"/>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・選ばれたのは、与信判断や採用面接の評価</a:t>
            </a:r>
            <a:endParaRPr lang="en-US" sz="1300" dirty="0"/>
          </a:p>
        </p:txBody>
      </p:sp>
      <p:sp>
        <p:nvSpPr>
          <p:cNvPr id="10" name="Text 8"/>
          <p:cNvSpPr txBox="1"/>
          <p:nvPr/>
        </p:nvSpPr>
        <p:spPr>
          <a:xfrm>
            <a:off x="1051560" y="3703320"/>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・型が決まっておらず、毎回考えている</a:t>
            </a:r>
            <a:endParaRPr lang="en-US" sz="1300" dirty="0"/>
          </a:p>
        </p:txBody>
      </p:sp>
      <p:sp>
        <p:nvSpPr>
          <p:cNvPr id="11" name="Text 9"/>
          <p:cNvSpPr txBox="1"/>
          <p:nvPr/>
        </p:nvSpPr>
        <p:spPr>
          <a:xfrm>
            <a:off x="1051560" y="4133088"/>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・間違えると取り返しがつかない</a:t>
            </a:r>
            <a:endParaRPr lang="en-US" sz="1300" dirty="0"/>
          </a:p>
        </p:txBody>
      </p:sp>
      <p:sp>
        <p:nvSpPr>
          <p:cNvPr id="12" name="Text 10"/>
          <p:cNvSpPr txBox="1"/>
          <p:nvPr/>
        </p:nvSpPr>
        <p:spPr>
          <a:xfrm>
            <a:off x="1051560" y="4562856"/>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・結果、AIの答えを誰も信用しない</a:t>
            </a:r>
            <a:endParaRPr lang="en-US" sz="1300" dirty="0"/>
          </a:p>
        </p:txBody>
      </p:sp>
      <p:sp>
        <p:nvSpPr>
          <p:cNvPr id="13" name="Shape 11"/>
          <p:cNvSpPr/>
          <p:nvPr/>
        </p:nvSpPr>
        <p:spPr>
          <a:xfrm>
            <a:off x="777240" y="5074920"/>
            <a:ext cx="5120640" cy="640080"/>
          </a:xfrm>
          <a:prstGeom prst="rect">
            <a:avLst/>
          </a:prstGeom>
          <a:solidFill>
            <a:srgbClr val="8A8177"/>
          </a:solidFill>
          <a:ln w="12700">
            <a:solidFill>
              <a:srgbClr val="8A8177"/>
            </a:solidFill>
            <a:prstDash val="solid"/>
          </a:ln>
        </p:spPr>
      </p:sp>
      <p:sp>
        <p:nvSpPr>
          <p:cNvPr id="14" name="Text 12"/>
          <p:cNvSpPr txBox="1"/>
          <p:nvPr/>
        </p:nvSpPr>
        <p:spPr>
          <a:xfrm>
            <a:off x="1005840" y="5074920"/>
            <a:ext cx="4663440" cy="640080"/>
          </a:xfrm>
          <a:prstGeom prst="rect">
            <a:avLst/>
          </a:prstGeom>
          <a:noFill/>
          <a:ln/>
        </p:spPr>
        <p:txBody>
          <a:bodyPr wrap="square" lIns="0" tIns="0" rIns="0" bIns="0" rtlCol="0" anchor="ctr"/>
          <a:lstStyle/>
          <a:p>
            <a:pPr indent="0" marL="0">
              <a:lnSpc>
                <a:spcPct val="115000"/>
              </a:lnSpc>
              <a:buNone/>
            </a:pPr>
            <a:r>
              <a:rPr lang="en-US" sz="1350" b="1" dirty="0">
                <a:solidFill>
                  <a:srgbClr val="FFFFFF"/>
                </a:solidFill>
                <a:latin typeface="Yu Gothic" pitchFamily="34" charset="0"/>
                <a:ea typeface="Yu Gothic" pitchFamily="34" charset="-122"/>
                <a:cs typeface="Yu Gothic" pitchFamily="34" charset="-120"/>
              </a:rPr>
              <a:t>痛いところから手をつけると、最初の一手で失敗します</a:t>
            </a:r>
            <a:endParaRPr lang="en-US" sz="1350" dirty="0"/>
          </a:p>
        </p:txBody>
      </p:sp>
      <p:sp>
        <p:nvSpPr>
          <p:cNvPr id="15" name="Shape 13"/>
          <p:cNvSpPr/>
          <p:nvPr/>
        </p:nvSpPr>
        <p:spPr>
          <a:xfrm>
            <a:off x="6263640" y="1691640"/>
            <a:ext cx="5120640" cy="4023360"/>
          </a:xfrm>
          <a:prstGeom prst="rect">
            <a:avLst/>
          </a:prstGeom>
          <a:solidFill>
            <a:srgbClr val="FFFFFF"/>
          </a:solidFill>
          <a:ln w="15875">
            <a:solidFill>
              <a:srgbClr val="3B6B4A"/>
            </a:solidFill>
            <a:prstDash val="solid"/>
          </a:ln>
        </p:spPr>
      </p:sp>
      <p:sp>
        <p:nvSpPr>
          <p:cNvPr id="16" name="Shape 14"/>
          <p:cNvSpPr/>
          <p:nvPr/>
        </p:nvSpPr>
        <p:spPr>
          <a:xfrm>
            <a:off x="6263640" y="1691640"/>
            <a:ext cx="5120640" cy="384048"/>
          </a:xfrm>
          <a:prstGeom prst="rect">
            <a:avLst/>
          </a:prstGeom>
          <a:solidFill>
            <a:srgbClr val="3B6B4A"/>
          </a:solidFill>
          <a:ln w="12700">
            <a:solidFill>
              <a:srgbClr val="3B6B4A"/>
            </a:solidFill>
            <a:prstDash val="solid"/>
          </a:ln>
        </p:spPr>
      </p:sp>
      <p:sp>
        <p:nvSpPr>
          <p:cNvPr id="17" name="Text 15"/>
          <p:cNvSpPr txBox="1"/>
          <p:nvPr/>
        </p:nvSpPr>
        <p:spPr>
          <a:xfrm>
            <a:off x="6492240" y="1691640"/>
            <a:ext cx="4663440" cy="384048"/>
          </a:xfrm>
          <a:prstGeom prst="rect">
            <a:avLst/>
          </a:prstGeom>
          <a:noFill/>
          <a:ln/>
        </p:spPr>
        <p:txBody>
          <a:bodyPr wrap="square" lIns="0" tIns="0" rIns="0" bIns="0" rtlCol="0" anchor="ctr"/>
          <a:lstStyle/>
          <a:p>
            <a:pPr indent="0" marL="0">
              <a:buNone/>
            </a:pPr>
            <a:r>
              <a:rPr lang="en-US" sz="1100" b="1" spc="200" kern="0" dirty="0">
                <a:solidFill>
                  <a:srgbClr val="FFFFFF"/>
                </a:solidFill>
                <a:latin typeface="Yu Gothic" pitchFamily="34" charset="0"/>
                <a:ea typeface="Yu Gothic" pitchFamily="34" charset="-122"/>
                <a:cs typeface="Yu Gothic" pitchFamily="34" charset="-120"/>
              </a:rPr>
              <a:t>実際の選び方</a:t>
            </a:r>
            <a:endParaRPr lang="en-US" sz="1100" dirty="0"/>
          </a:p>
        </p:txBody>
      </p:sp>
      <p:sp>
        <p:nvSpPr>
          <p:cNvPr id="18" name="Shape 16"/>
          <p:cNvSpPr/>
          <p:nvPr/>
        </p:nvSpPr>
        <p:spPr>
          <a:xfrm>
            <a:off x="6464808" y="2212848"/>
            <a:ext cx="4718304" cy="914400"/>
          </a:xfrm>
          <a:prstGeom prst="rect">
            <a:avLst/>
          </a:prstGeom>
          <a:solidFill>
            <a:srgbClr val="E7F0E9"/>
          </a:solidFill>
          <a:ln w="12700">
            <a:solidFill>
              <a:srgbClr val="E7F0E9"/>
            </a:solidFill>
            <a:prstDash val="solid"/>
          </a:ln>
        </p:spPr>
      </p:sp>
      <p:sp>
        <p:nvSpPr>
          <p:cNvPr id="19" name="Text 17"/>
          <p:cNvSpPr txBox="1"/>
          <p:nvPr/>
        </p:nvSpPr>
        <p:spPr>
          <a:xfrm>
            <a:off x="6592824" y="2249424"/>
            <a:ext cx="4462272" cy="841248"/>
          </a:xfrm>
          <a:prstGeom prst="rect">
            <a:avLst/>
          </a:prstGeom>
          <a:noFill/>
          <a:ln/>
        </p:spPr>
        <p:txBody>
          <a:bodyPr wrap="square" lIns="0" tIns="0" rIns="0" bIns="0" rtlCol="0" anchor="ctr"/>
          <a:lstStyle/>
          <a:p>
            <a:pPr indent="0" marL="0">
              <a:lnSpc>
                <a:spcPct val="120000"/>
              </a:lnSpc>
              <a:buNone/>
            </a:pPr>
            <a:r>
              <a:rPr lang="en-US" sz="1250" dirty="0">
                <a:solidFill>
                  <a:srgbClr val="23201D"/>
                </a:solidFill>
                <a:latin typeface="Consolas" pitchFamily="34" charset="0"/>
                <a:ea typeface="Consolas" pitchFamily="34" charset="-122"/>
                <a:cs typeface="Consolas" pitchFamily="34" charset="-120"/>
              </a:rPr>
              <a:t>「頻度が高く、型があり、間違えても取り返しがつくものから」</a:t>
            </a:r>
            <a:endParaRPr lang="en-US" sz="1250" dirty="0"/>
          </a:p>
        </p:txBody>
      </p:sp>
      <p:sp>
        <p:nvSpPr>
          <p:cNvPr id="20" name="Text 18"/>
          <p:cNvSpPr txBox="1"/>
          <p:nvPr/>
        </p:nvSpPr>
        <p:spPr>
          <a:xfrm>
            <a:off x="6537960" y="3273552"/>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・選ばれたのは、見積書の下書きと議事録</a:t>
            </a:r>
            <a:endParaRPr lang="en-US" sz="1300" dirty="0"/>
          </a:p>
        </p:txBody>
      </p:sp>
      <p:sp>
        <p:nvSpPr>
          <p:cNvPr id="21" name="Text 19"/>
          <p:cNvSpPr txBox="1"/>
          <p:nvPr/>
        </p:nvSpPr>
        <p:spPr>
          <a:xfrm>
            <a:off x="6537960" y="3703320"/>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・毎週発生し、手順がほぼ同じ</a:t>
            </a:r>
            <a:endParaRPr lang="en-US" sz="1300" dirty="0"/>
          </a:p>
        </p:txBody>
      </p:sp>
      <p:sp>
        <p:nvSpPr>
          <p:cNvPr id="22" name="Text 20"/>
          <p:cNvSpPr txBox="1"/>
          <p:nvPr/>
        </p:nvSpPr>
        <p:spPr>
          <a:xfrm>
            <a:off x="6537960" y="4133088"/>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・提出前に必ず人が見るので事故らない</a:t>
            </a:r>
            <a:endParaRPr lang="en-US" sz="1300" dirty="0"/>
          </a:p>
        </p:txBody>
      </p:sp>
      <p:sp>
        <p:nvSpPr>
          <p:cNvPr id="23" name="Text 21"/>
          <p:cNvSpPr txBox="1"/>
          <p:nvPr/>
        </p:nvSpPr>
        <p:spPr>
          <a:xfrm>
            <a:off x="6537960" y="4562856"/>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・2週間で「楽になった」が実感できる</a:t>
            </a:r>
            <a:endParaRPr lang="en-US" sz="1300" dirty="0"/>
          </a:p>
        </p:txBody>
      </p:sp>
      <p:sp>
        <p:nvSpPr>
          <p:cNvPr id="24" name="Shape 22"/>
          <p:cNvSpPr/>
          <p:nvPr/>
        </p:nvSpPr>
        <p:spPr>
          <a:xfrm>
            <a:off x="6263640" y="5074920"/>
            <a:ext cx="5120640" cy="640080"/>
          </a:xfrm>
          <a:prstGeom prst="rect">
            <a:avLst/>
          </a:prstGeom>
          <a:solidFill>
            <a:srgbClr val="3B6B4A"/>
          </a:solidFill>
          <a:ln w="12700">
            <a:solidFill>
              <a:srgbClr val="3B6B4A"/>
            </a:solidFill>
            <a:prstDash val="solid"/>
          </a:ln>
        </p:spPr>
      </p:sp>
      <p:sp>
        <p:nvSpPr>
          <p:cNvPr id="25" name="Text 23"/>
          <p:cNvSpPr txBox="1"/>
          <p:nvPr/>
        </p:nvSpPr>
        <p:spPr>
          <a:xfrm>
            <a:off x="6492240" y="5074920"/>
            <a:ext cx="4663440" cy="640080"/>
          </a:xfrm>
          <a:prstGeom prst="rect">
            <a:avLst/>
          </a:prstGeom>
          <a:noFill/>
          <a:ln/>
        </p:spPr>
        <p:txBody>
          <a:bodyPr wrap="square" lIns="0" tIns="0" rIns="0" bIns="0" rtlCol="0" anchor="ctr"/>
          <a:lstStyle/>
          <a:p>
            <a:pPr indent="0" marL="0">
              <a:lnSpc>
                <a:spcPct val="115000"/>
              </a:lnSpc>
              <a:buNone/>
            </a:pPr>
            <a:r>
              <a:rPr lang="en-US" sz="1350" b="1" dirty="0">
                <a:solidFill>
                  <a:srgbClr val="FFFFFF"/>
                </a:solidFill>
                <a:latin typeface="Yu Gothic" pitchFamily="34" charset="0"/>
                <a:ea typeface="Yu Gothic" pitchFamily="34" charset="-122"/>
                <a:cs typeface="Yu Gothic" pitchFamily="34" charset="-120"/>
              </a:rPr>
              <a:t>最初の1つは、成功が見えているものを選ぶ</a:t>
            </a:r>
            <a:endParaRPr lang="en-US" sz="1350" dirty="0"/>
          </a:p>
        </p:txBody>
      </p:sp>
      <p:sp>
        <p:nvSpPr>
          <p:cNvPr id="26" name="Text 24"/>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27" name="Text 25"/>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比べて見る</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今日触る画面の地図</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今日は、この順に進めます</a:t>
            </a:r>
            <a:endParaRPr lang="en-US" sz="2600" dirty="0"/>
          </a:p>
        </p:txBody>
      </p:sp>
      <p:sp>
        <p:nvSpPr>
          <p:cNvPr id="4" name="Shape 2"/>
          <p:cNvSpPr/>
          <p:nvPr/>
        </p:nvSpPr>
        <p:spPr>
          <a:xfrm>
            <a:off x="777240" y="2057400"/>
            <a:ext cx="2418588" cy="2651760"/>
          </a:xfrm>
          <a:prstGeom prst="rect">
            <a:avLst/>
          </a:prstGeom>
          <a:solidFill>
            <a:srgbClr val="FFFFFF"/>
          </a:solidFill>
          <a:ln w="15875">
            <a:solidFill>
              <a:srgbClr val="2F4F6B"/>
            </a:solidFill>
            <a:prstDash val="solid"/>
          </a:ln>
        </p:spPr>
      </p:sp>
      <p:sp>
        <p:nvSpPr>
          <p:cNvPr id="5" name="Shape 3"/>
          <p:cNvSpPr/>
          <p:nvPr/>
        </p:nvSpPr>
        <p:spPr>
          <a:xfrm>
            <a:off x="978408" y="2240280"/>
            <a:ext cx="384048" cy="384048"/>
          </a:xfrm>
          <a:prstGeom prst="ellipse">
            <a:avLst/>
          </a:prstGeom>
          <a:solidFill>
            <a:srgbClr val="2F4F6B"/>
          </a:solidFill>
          <a:ln w="12700">
            <a:solidFill>
              <a:srgbClr val="2F4F6B"/>
            </a:solidFill>
            <a:prstDash val="solid"/>
          </a:ln>
        </p:spPr>
      </p:sp>
      <p:sp>
        <p:nvSpPr>
          <p:cNvPr id="6" name="Text 4"/>
          <p:cNvSpPr txBox="1"/>
          <p:nvPr/>
        </p:nvSpPr>
        <p:spPr>
          <a:xfrm>
            <a:off x="978408" y="22402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7" name="Text 5"/>
          <p:cNvSpPr txBox="1"/>
          <p:nvPr/>
        </p:nvSpPr>
        <p:spPr>
          <a:xfrm>
            <a:off x="978408" y="2807208"/>
            <a:ext cx="2016252" cy="658368"/>
          </a:xfrm>
          <a:prstGeom prst="rect">
            <a:avLst/>
          </a:prstGeom>
          <a:noFill/>
          <a:ln/>
        </p:spPr>
        <p:txBody>
          <a:bodyPr wrap="square" lIns="0" tIns="0" rIns="0" bIns="0" rtlCol="0" anchor="t"/>
          <a:lstStyle/>
          <a:p>
            <a:pPr indent="0" marL="0">
              <a:lnSpc>
                <a:spcPct val="120000"/>
              </a:lnSpc>
              <a:buNone/>
            </a:pPr>
            <a:r>
              <a:rPr lang="en-US" sz="1500" b="1" dirty="0">
                <a:solidFill>
                  <a:srgbClr val="23201D"/>
                </a:solidFill>
                <a:latin typeface="Yu Gothic" pitchFamily="34" charset="0"/>
                <a:ea typeface="Yu Gothic" pitchFamily="34" charset="-122"/>
                <a:cs typeface="Yu Gothic" pitchFamily="34" charset="-120"/>
              </a:rPr>
              <a:t>設定 → アカウント</a:t>
            </a:r>
            <a:endParaRPr lang="en-US" sz="1500" dirty="0"/>
          </a:p>
        </p:txBody>
      </p:sp>
      <p:sp>
        <p:nvSpPr>
          <p:cNvPr id="8" name="Text 6"/>
          <p:cNvSpPr txBox="1"/>
          <p:nvPr/>
        </p:nvSpPr>
        <p:spPr>
          <a:xfrm>
            <a:off x="978408" y="3520440"/>
            <a:ext cx="2016252" cy="1051560"/>
          </a:xfrm>
          <a:prstGeom prst="rect">
            <a:avLst/>
          </a:prstGeom>
          <a:noFill/>
          <a:ln/>
        </p:spPr>
        <p:txBody>
          <a:bodyPr wrap="square" lIns="0" tIns="0" rIns="0" bIns="0" rtlCol="0" anchor="t"/>
          <a:lstStyle/>
          <a:p>
            <a:pPr indent="0" marL="0">
              <a:lnSpc>
                <a:spcPct val="125000"/>
              </a:lnSpc>
              <a:buNone/>
            </a:pPr>
            <a:r>
              <a:rPr lang="en-US" sz="1250" dirty="0">
                <a:solidFill>
                  <a:srgbClr val="5A534A"/>
                </a:solidFill>
                <a:latin typeface="Yu Gothic" pitchFamily="34" charset="0"/>
                <a:ea typeface="Yu Gothic" pitchFamily="34" charset="-122"/>
                <a:cs typeface="Yu Gothic" pitchFamily="34" charset="-120"/>
              </a:rPr>
              <a:t>いまのプランを確かめます</a:t>
            </a:r>
            <a:endParaRPr lang="en-US" sz="1250" dirty="0"/>
          </a:p>
        </p:txBody>
      </p:sp>
      <p:sp>
        <p:nvSpPr>
          <p:cNvPr id="9" name="Text 7"/>
          <p:cNvSpPr txBox="1"/>
          <p:nvPr/>
        </p:nvSpPr>
        <p:spPr>
          <a:xfrm>
            <a:off x="3195828" y="3246120"/>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10" name="Shape 8"/>
          <p:cNvSpPr/>
          <p:nvPr/>
        </p:nvSpPr>
        <p:spPr>
          <a:xfrm>
            <a:off x="3506724" y="2057400"/>
            <a:ext cx="2418588" cy="2651760"/>
          </a:xfrm>
          <a:prstGeom prst="rect">
            <a:avLst/>
          </a:prstGeom>
          <a:solidFill>
            <a:srgbClr val="FFFFFF"/>
          </a:solidFill>
          <a:ln w="15875">
            <a:solidFill>
              <a:srgbClr val="2F4F6B"/>
            </a:solidFill>
            <a:prstDash val="solid"/>
          </a:ln>
        </p:spPr>
      </p:sp>
      <p:sp>
        <p:nvSpPr>
          <p:cNvPr id="11" name="Shape 9"/>
          <p:cNvSpPr/>
          <p:nvPr/>
        </p:nvSpPr>
        <p:spPr>
          <a:xfrm>
            <a:off x="3707892" y="2240280"/>
            <a:ext cx="384048" cy="384048"/>
          </a:xfrm>
          <a:prstGeom prst="ellipse">
            <a:avLst/>
          </a:prstGeom>
          <a:solidFill>
            <a:srgbClr val="2F4F6B"/>
          </a:solidFill>
          <a:ln w="12700">
            <a:solidFill>
              <a:srgbClr val="2F4F6B"/>
            </a:solidFill>
            <a:prstDash val="solid"/>
          </a:ln>
        </p:spPr>
      </p:sp>
      <p:sp>
        <p:nvSpPr>
          <p:cNvPr id="12" name="Text 10"/>
          <p:cNvSpPr txBox="1"/>
          <p:nvPr/>
        </p:nvSpPr>
        <p:spPr>
          <a:xfrm>
            <a:off x="3707892" y="22402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3" name="Text 11"/>
          <p:cNvSpPr txBox="1"/>
          <p:nvPr/>
        </p:nvSpPr>
        <p:spPr>
          <a:xfrm>
            <a:off x="3707892" y="2807208"/>
            <a:ext cx="2016252" cy="658368"/>
          </a:xfrm>
          <a:prstGeom prst="rect">
            <a:avLst/>
          </a:prstGeom>
          <a:noFill/>
          <a:ln/>
        </p:spPr>
        <p:txBody>
          <a:bodyPr wrap="square" lIns="0" tIns="0" rIns="0" bIns="0" rtlCol="0" anchor="t"/>
          <a:lstStyle/>
          <a:p>
            <a:pPr indent="0" marL="0">
              <a:lnSpc>
                <a:spcPct val="120000"/>
              </a:lnSpc>
              <a:buNone/>
            </a:pPr>
            <a:r>
              <a:rPr lang="en-US" sz="1500" b="1" dirty="0">
                <a:solidFill>
                  <a:srgbClr val="23201D"/>
                </a:solidFill>
                <a:latin typeface="Yu Gothic" pitchFamily="34" charset="0"/>
                <a:ea typeface="Yu Gothic" pitchFamily="34" charset="-122"/>
                <a:cs typeface="Yu Gothic" pitchFamily="34" charset="-120"/>
              </a:rPr>
              <a:t>設定 → データコントロール</a:t>
            </a:r>
            <a:endParaRPr lang="en-US" sz="1500" dirty="0"/>
          </a:p>
        </p:txBody>
      </p:sp>
      <p:sp>
        <p:nvSpPr>
          <p:cNvPr id="14" name="Text 12"/>
          <p:cNvSpPr txBox="1"/>
          <p:nvPr/>
        </p:nvSpPr>
        <p:spPr>
          <a:xfrm>
            <a:off x="3707892" y="3520440"/>
            <a:ext cx="2016252" cy="1051560"/>
          </a:xfrm>
          <a:prstGeom prst="rect">
            <a:avLst/>
          </a:prstGeom>
          <a:noFill/>
          <a:ln/>
        </p:spPr>
        <p:txBody>
          <a:bodyPr wrap="square" lIns="0" tIns="0" rIns="0" bIns="0" rtlCol="0" anchor="t"/>
          <a:lstStyle/>
          <a:p>
            <a:pPr indent="0" marL="0">
              <a:lnSpc>
                <a:spcPct val="125000"/>
              </a:lnSpc>
              <a:buNone/>
            </a:pPr>
            <a:r>
              <a:rPr lang="en-US" sz="1250" dirty="0">
                <a:solidFill>
                  <a:srgbClr val="5A534A"/>
                </a:solidFill>
                <a:latin typeface="Yu Gothic" pitchFamily="34" charset="0"/>
                <a:ea typeface="Yu Gothic" pitchFamily="34" charset="-122"/>
                <a:cs typeface="Yu Gothic" pitchFamily="34" charset="-120"/>
              </a:rPr>
              <a:t>入力した内容を、学習に使わせない設定にします</a:t>
            </a:r>
            <a:endParaRPr lang="en-US" sz="1250" dirty="0"/>
          </a:p>
        </p:txBody>
      </p:sp>
      <p:sp>
        <p:nvSpPr>
          <p:cNvPr id="15" name="Text 13"/>
          <p:cNvSpPr txBox="1"/>
          <p:nvPr/>
        </p:nvSpPr>
        <p:spPr>
          <a:xfrm>
            <a:off x="5925312" y="3246120"/>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16" name="Shape 14"/>
          <p:cNvSpPr/>
          <p:nvPr/>
        </p:nvSpPr>
        <p:spPr>
          <a:xfrm>
            <a:off x="6236208" y="2057400"/>
            <a:ext cx="2418588" cy="2651760"/>
          </a:xfrm>
          <a:prstGeom prst="rect">
            <a:avLst/>
          </a:prstGeom>
          <a:solidFill>
            <a:srgbClr val="FFFFFF"/>
          </a:solidFill>
          <a:ln w="15875">
            <a:solidFill>
              <a:srgbClr val="2F4F6B"/>
            </a:solidFill>
            <a:prstDash val="solid"/>
          </a:ln>
        </p:spPr>
      </p:sp>
      <p:sp>
        <p:nvSpPr>
          <p:cNvPr id="17" name="Shape 15"/>
          <p:cNvSpPr/>
          <p:nvPr/>
        </p:nvSpPr>
        <p:spPr>
          <a:xfrm>
            <a:off x="6437376" y="2240280"/>
            <a:ext cx="384048" cy="384048"/>
          </a:xfrm>
          <a:prstGeom prst="ellipse">
            <a:avLst/>
          </a:prstGeom>
          <a:solidFill>
            <a:srgbClr val="2F4F6B"/>
          </a:solidFill>
          <a:ln w="12700">
            <a:solidFill>
              <a:srgbClr val="2F4F6B"/>
            </a:solidFill>
            <a:prstDash val="solid"/>
          </a:ln>
        </p:spPr>
      </p:sp>
      <p:sp>
        <p:nvSpPr>
          <p:cNvPr id="18" name="Text 16"/>
          <p:cNvSpPr txBox="1"/>
          <p:nvPr/>
        </p:nvSpPr>
        <p:spPr>
          <a:xfrm>
            <a:off x="6437376" y="22402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9" name="Text 17"/>
          <p:cNvSpPr txBox="1"/>
          <p:nvPr/>
        </p:nvSpPr>
        <p:spPr>
          <a:xfrm>
            <a:off x="6437376" y="2807208"/>
            <a:ext cx="2016252" cy="658368"/>
          </a:xfrm>
          <a:prstGeom prst="rect">
            <a:avLst/>
          </a:prstGeom>
          <a:noFill/>
          <a:ln/>
        </p:spPr>
        <p:txBody>
          <a:bodyPr wrap="square" lIns="0" tIns="0" rIns="0" bIns="0" rtlCol="0" anchor="t"/>
          <a:lstStyle/>
          <a:p>
            <a:pPr indent="0" marL="0">
              <a:lnSpc>
                <a:spcPct val="120000"/>
              </a:lnSpc>
              <a:buNone/>
            </a:pPr>
            <a:r>
              <a:rPr lang="en-US" sz="1500" b="1" dirty="0">
                <a:solidFill>
                  <a:srgbClr val="23201D"/>
                </a:solidFill>
                <a:latin typeface="Yu Gothic" pitchFamily="34" charset="0"/>
                <a:ea typeface="Yu Gothic" pitchFamily="34" charset="-122"/>
                <a:cs typeface="Yu Gothic" pitchFamily="34" charset="-120"/>
              </a:rPr>
              <a:t>業務棚卸しシート</a:t>
            </a:r>
            <a:endParaRPr lang="en-US" sz="1500" dirty="0"/>
          </a:p>
        </p:txBody>
      </p:sp>
      <p:sp>
        <p:nvSpPr>
          <p:cNvPr id="20" name="Text 18"/>
          <p:cNvSpPr txBox="1"/>
          <p:nvPr/>
        </p:nvSpPr>
        <p:spPr>
          <a:xfrm>
            <a:off x="6437376" y="3520440"/>
            <a:ext cx="2016252" cy="1051560"/>
          </a:xfrm>
          <a:prstGeom prst="rect">
            <a:avLst/>
          </a:prstGeom>
          <a:noFill/>
          <a:ln/>
        </p:spPr>
        <p:txBody>
          <a:bodyPr wrap="square" lIns="0" tIns="0" rIns="0" bIns="0" rtlCol="0" anchor="t"/>
          <a:lstStyle/>
          <a:p>
            <a:pPr indent="0" marL="0">
              <a:lnSpc>
                <a:spcPct val="125000"/>
              </a:lnSpc>
              <a:buNone/>
            </a:pPr>
            <a:r>
              <a:rPr lang="en-US" sz="1250" dirty="0">
                <a:solidFill>
                  <a:srgbClr val="5A534A"/>
                </a:solidFill>
                <a:latin typeface="Yu Gothic" pitchFamily="34" charset="0"/>
                <a:ea typeface="Yu Gothic" pitchFamily="34" charset="-122"/>
                <a:cs typeface="Yu Gothic" pitchFamily="34" charset="-120"/>
              </a:rPr>
              <a:t>一週間の業務を、6列の表に並べます</a:t>
            </a:r>
            <a:endParaRPr lang="en-US" sz="1250" dirty="0"/>
          </a:p>
        </p:txBody>
      </p:sp>
      <p:sp>
        <p:nvSpPr>
          <p:cNvPr id="21" name="Text 19"/>
          <p:cNvSpPr txBox="1"/>
          <p:nvPr/>
        </p:nvSpPr>
        <p:spPr>
          <a:xfrm>
            <a:off x="8654796" y="3246120"/>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22" name="Shape 20"/>
          <p:cNvSpPr/>
          <p:nvPr/>
        </p:nvSpPr>
        <p:spPr>
          <a:xfrm>
            <a:off x="8965692" y="2057400"/>
            <a:ext cx="2418588" cy="2651760"/>
          </a:xfrm>
          <a:prstGeom prst="rect">
            <a:avLst/>
          </a:prstGeom>
          <a:solidFill>
            <a:srgbClr val="FFFFFF"/>
          </a:solidFill>
          <a:ln w="15875">
            <a:solidFill>
              <a:srgbClr val="2F4F6B"/>
            </a:solidFill>
            <a:prstDash val="solid"/>
          </a:ln>
        </p:spPr>
      </p:sp>
      <p:sp>
        <p:nvSpPr>
          <p:cNvPr id="23" name="Shape 21"/>
          <p:cNvSpPr/>
          <p:nvPr/>
        </p:nvSpPr>
        <p:spPr>
          <a:xfrm>
            <a:off x="9166860" y="2240280"/>
            <a:ext cx="384048" cy="384048"/>
          </a:xfrm>
          <a:prstGeom prst="ellipse">
            <a:avLst/>
          </a:prstGeom>
          <a:solidFill>
            <a:srgbClr val="2F4F6B"/>
          </a:solidFill>
          <a:ln w="12700">
            <a:solidFill>
              <a:srgbClr val="2F4F6B"/>
            </a:solidFill>
            <a:prstDash val="solid"/>
          </a:ln>
        </p:spPr>
      </p:sp>
      <p:sp>
        <p:nvSpPr>
          <p:cNvPr id="24" name="Text 22"/>
          <p:cNvSpPr txBox="1"/>
          <p:nvPr/>
        </p:nvSpPr>
        <p:spPr>
          <a:xfrm>
            <a:off x="9166860" y="22402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25" name="Text 23"/>
          <p:cNvSpPr txBox="1"/>
          <p:nvPr/>
        </p:nvSpPr>
        <p:spPr>
          <a:xfrm>
            <a:off x="9166860" y="2807208"/>
            <a:ext cx="2016252" cy="658368"/>
          </a:xfrm>
          <a:prstGeom prst="rect">
            <a:avLst/>
          </a:prstGeom>
          <a:noFill/>
          <a:ln/>
        </p:spPr>
        <p:txBody>
          <a:bodyPr wrap="square" lIns="0" tIns="0" rIns="0" bIns="0" rtlCol="0" anchor="t"/>
          <a:lstStyle/>
          <a:p>
            <a:pPr indent="0" marL="0">
              <a:lnSpc>
                <a:spcPct val="120000"/>
              </a:lnSpc>
              <a:buNone/>
            </a:pPr>
            <a:r>
              <a:rPr lang="en-US" sz="1500" b="1" dirty="0">
                <a:solidFill>
                  <a:srgbClr val="23201D"/>
                </a:solidFill>
                <a:latin typeface="Yu Gothic" pitchFamily="34" charset="0"/>
                <a:ea typeface="Yu Gothic" pitchFamily="34" charset="-122"/>
                <a:cs typeface="Yu Gothic" pitchFamily="34" charset="-120"/>
              </a:rPr>
              <a:t>チャット</a:t>
            </a:r>
            <a:endParaRPr lang="en-US" sz="1500" dirty="0"/>
          </a:p>
        </p:txBody>
      </p:sp>
      <p:sp>
        <p:nvSpPr>
          <p:cNvPr id="26" name="Text 24"/>
          <p:cNvSpPr txBox="1"/>
          <p:nvPr/>
        </p:nvSpPr>
        <p:spPr>
          <a:xfrm>
            <a:off x="9166860" y="3520440"/>
            <a:ext cx="2016252" cy="1051560"/>
          </a:xfrm>
          <a:prstGeom prst="rect">
            <a:avLst/>
          </a:prstGeom>
          <a:noFill/>
          <a:ln/>
        </p:spPr>
        <p:txBody>
          <a:bodyPr wrap="square" lIns="0" tIns="0" rIns="0" bIns="0" rtlCol="0" anchor="t"/>
          <a:lstStyle/>
          <a:p>
            <a:pPr indent="0" marL="0">
              <a:lnSpc>
                <a:spcPct val="125000"/>
              </a:lnSpc>
              <a:buNone/>
            </a:pPr>
            <a:r>
              <a:rPr lang="en-US" sz="1250" dirty="0">
                <a:solidFill>
                  <a:srgbClr val="5A534A"/>
                </a:solidFill>
                <a:latin typeface="Yu Gothic" pitchFamily="34" charset="0"/>
                <a:ea typeface="Yu Gothic" pitchFamily="34" charset="-122"/>
                <a:cs typeface="Yu Gothic" pitchFamily="34" charset="-120"/>
              </a:rPr>
              <a:t>上位3つのうち1つを、その場で動かします</a:t>
            </a:r>
            <a:endParaRPr lang="en-US" sz="1250" dirty="0"/>
          </a:p>
        </p:txBody>
      </p:sp>
      <p:sp>
        <p:nvSpPr>
          <p:cNvPr id="27" name="Text 25"/>
          <p:cNvSpPr txBox="1"/>
          <p:nvPr/>
        </p:nvSpPr>
        <p:spPr>
          <a:xfrm>
            <a:off x="777240" y="5623560"/>
            <a:ext cx="10607040" cy="457200"/>
          </a:xfrm>
          <a:prstGeom prst="rect">
            <a:avLst/>
          </a:prstGeom>
          <a:noFill/>
          <a:ln/>
        </p:spPr>
        <p:txBody>
          <a:bodyPr wrap="square" lIns="0" tIns="0" rIns="0" bIns="0" rtlCol="0" anchor="ctr"/>
          <a:lstStyle/>
          <a:p>
            <a:pPr indent="0" marL="0">
              <a:lnSpc>
                <a:spcPct val="120000"/>
              </a:lnSpc>
              <a:buNone/>
            </a:pPr>
            <a:r>
              <a:rPr lang="en-US" sz="1200" b="1" dirty="0">
                <a:solidFill>
                  <a:srgbClr val="2F4F6B"/>
                </a:solidFill>
                <a:latin typeface="Yu Gothic" pitchFamily="34" charset="0"/>
                <a:ea typeface="Yu Gothic" pitchFamily="34" charset="-122"/>
                <a:cs typeface="Yu Gothic" pitchFamily="34" charset="-120"/>
              </a:rPr>
              <a:t>設定の確認は、最初の5分で済ませます。今日の中心は、3つ目の棚卸しです。</a:t>
            </a:r>
            <a:endParaRPr lang="en-US" sz="1200" dirty="0"/>
          </a:p>
        </p:txBody>
      </p:sp>
      <p:sp>
        <p:nvSpPr>
          <p:cNvPr id="28" name="Text 26"/>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29" name="Text 27"/>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画面の地図</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1 / 2</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プランを確認する</a:t>
            </a:r>
            <a:endParaRPr lang="en-US" sz="2600" dirty="0"/>
          </a:p>
        </p:txBody>
      </p:sp>
      <p:sp>
        <p:nvSpPr>
          <p:cNvPr id="4" name="Shape 2"/>
          <p:cNvSpPr/>
          <p:nvPr/>
        </p:nvSpPr>
        <p:spPr>
          <a:xfrm>
            <a:off x="777240" y="1691640"/>
            <a:ext cx="5715000" cy="1874520"/>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サイドバー下のアカウント名を押す</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「設定」を開く</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アカウントのページで、プラン名を見る</a:t>
            </a:r>
            <a:endParaRPr lang="en-US" sz="1350" dirty="0"/>
          </a:p>
        </p:txBody>
      </p:sp>
      <p:sp>
        <p:nvSpPr>
          <p:cNvPr id="15" name="Shape 13"/>
          <p:cNvSpPr/>
          <p:nvPr/>
        </p:nvSpPr>
        <p:spPr>
          <a:xfrm>
            <a:off x="6766560" y="1691640"/>
            <a:ext cx="4617720" cy="1234440"/>
          </a:xfrm>
          <a:prstGeom prst="rect">
            <a:avLst/>
          </a:prstGeom>
          <a:solidFill>
            <a:srgbClr val="E7F0E9"/>
          </a:solidFill>
          <a:ln w="15875">
            <a:solidFill>
              <a:srgbClr val="3B6B4A"/>
            </a:solidFill>
            <a:prstDash val="solid"/>
          </a:ln>
        </p:spPr>
      </p:sp>
      <p:sp>
        <p:nvSpPr>
          <p:cNvPr id="16" name="Text 14"/>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17" name="Text 15"/>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プラン名（Free／Go／Plus／Pro／Business）が表示される</a:t>
            </a:r>
            <a:endParaRPr lang="en-US" sz="1350" dirty="0"/>
          </a:p>
        </p:txBody>
      </p:sp>
      <p:sp>
        <p:nvSpPr>
          <p:cNvPr id="18" name="Shape 16"/>
          <p:cNvSpPr/>
          <p:nvPr/>
        </p:nvSpPr>
        <p:spPr>
          <a:xfrm>
            <a:off x="6766560" y="3090672"/>
            <a:ext cx="4617720" cy="2670048"/>
          </a:xfrm>
          <a:prstGeom prst="rect">
            <a:avLst/>
          </a:prstGeom>
          <a:solidFill>
            <a:srgbClr val="FFFFFF"/>
          </a:solidFill>
          <a:ln w="12700">
            <a:solidFill>
              <a:srgbClr val="EDE7DB"/>
            </a:solidFill>
            <a:prstDash val="solid"/>
          </a:ln>
        </p:spPr>
      </p:sp>
      <p:sp>
        <p:nvSpPr>
          <p:cNvPr id="19" name="Shape 17"/>
          <p:cNvSpPr/>
          <p:nvPr/>
        </p:nvSpPr>
        <p:spPr>
          <a:xfrm>
            <a:off x="6766560" y="3090672"/>
            <a:ext cx="54864" cy="2670048"/>
          </a:xfrm>
          <a:prstGeom prst="rect">
            <a:avLst/>
          </a:prstGeom>
          <a:solidFill>
            <a:srgbClr val="B04A2F"/>
          </a:solidFill>
          <a:ln w="12700">
            <a:solidFill>
              <a:srgbClr val="B04A2F"/>
            </a:solidFill>
            <a:prstDash val="solid"/>
          </a:ln>
        </p:spPr>
      </p:sp>
      <p:sp>
        <p:nvSpPr>
          <p:cNvPr id="20" name="Text 18"/>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1" name="Text 19"/>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・プランで決まること：メールの新着をきっかけにした自動実行（Plus以上）、アップロードの回数（Freeは1日3件）、プロジェクトに入れられる資料の数</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・契約のおすすめは、今日はしません。必要になった回で、機能と金額をお示しします</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1/2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2 / 2</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入力した内容を、学習に使わせない</a:t>
            </a:r>
            <a:endParaRPr lang="en-US" sz="2600" dirty="0"/>
          </a:p>
        </p:txBody>
      </p:sp>
      <p:sp>
        <p:nvSpPr>
          <p:cNvPr id="4" name="Shape 2"/>
          <p:cNvSpPr/>
          <p:nvPr/>
        </p:nvSpPr>
        <p:spPr>
          <a:xfrm>
            <a:off x="777240" y="1691640"/>
            <a:ext cx="5715000" cy="1874520"/>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アカウント名 →「設定」を開く</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「データコントロール」を開く</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「すべてのユーザー向けにモデルを改善する」をオフにする</a:t>
            </a:r>
            <a:endParaRPr lang="en-US" sz="1350" dirty="0"/>
          </a:p>
        </p:txBody>
      </p:sp>
      <p:sp>
        <p:nvSpPr>
          <p:cNvPr id="15" name="Shape 13"/>
          <p:cNvSpPr/>
          <p:nvPr/>
        </p:nvSpPr>
        <p:spPr>
          <a:xfrm>
            <a:off x="6766560" y="1691640"/>
            <a:ext cx="4617720" cy="1234440"/>
          </a:xfrm>
          <a:prstGeom prst="rect">
            <a:avLst/>
          </a:prstGeom>
          <a:solidFill>
            <a:srgbClr val="E7F0E9"/>
          </a:solidFill>
          <a:ln w="15875">
            <a:solidFill>
              <a:srgbClr val="3B6B4A"/>
            </a:solidFill>
            <a:prstDash val="solid"/>
          </a:ln>
        </p:spPr>
      </p:sp>
      <p:sp>
        <p:nvSpPr>
          <p:cNvPr id="16" name="Text 14"/>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17" name="Text 15"/>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トグルがオフになる。入力した内容は、OpenAIの学習に使われなくなる</a:t>
            </a:r>
            <a:endParaRPr lang="en-US" sz="1350" dirty="0"/>
          </a:p>
        </p:txBody>
      </p:sp>
      <p:sp>
        <p:nvSpPr>
          <p:cNvPr id="18" name="Shape 16"/>
          <p:cNvSpPr/>
          <p:nvPr/>
        </p:nvSpPr>
        <p:spPr>
          <a:xfrm>
            <a:off x="6766560" y="3090672"/>
            <a:ext cx="4617720" cy="2670048"/>
          </a:xfrm>
          <a:prstGeom prst="rect">
            <a:avLst/>
          </a:prstGeom>
          <a:solidFill>
            <a:srgbClr val="FFFFFF"/>
          </a:solidFill>
          <a:ln w="12700">
            <a:solidFill>
              <a:srgbClr val="EDE7DB"/>
            </a:solidFill>
            <a:prstDash val="solid"/>
          </a:ln>
        </p:spPr>
      </p:sp>
      <p:sp>
        <p:nvSpPr>
          <p:cNvPr id="19" name="Shape 17"/>
          <p:cNvSpPr/>
          <p:nvPr/>
        </p:nvSpPr>
        <p:spPr>
          <a:xfrm>
            <a:off x="6766560" y="3090672"/>
            <a:ext cx="54864" cy="2670048"/>
          </a:xfrm>
          <a:prstGeom prst="rect">
            <a:avLst/>
          </a:prstGeom>
          <a:solidFill>
            <a:srgbClr val="B04A2F"/>
          </a:solidFill>
          <a:ln w="12700">
            <a:solidFill>
              <a:srgbClr val="B04A2F"/>
            </a:solidFill>
            <a:prstDash val="solid"/>
          </a:ln>
        </p:spPr>
      </p:sp>
      <p:sp>
        <p:nvSpPr>
          <p:cNvPr id="20" name="Text 18"/>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1" name="Text 19"/>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・個人プラン（Free・Go・Plus・Pro）の設定です。Business・Enterpriseは、最初から学習に使われません</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・オフにしても、法人プランのような管理の機能は付きません</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2/2</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記入例</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棚卸し表は、この6列で埋めます</a:t>
            </a:r>
            <a:endParaRPr lang="en-US" sz="2600" dirty="0"/>
          </a:p>
        </p:txBody>
      </p:sp>
      <p:sp>
        <p:nvSpPr>
          <p:cNvPr id="4" name="Shape 2"/>
          <p:cNvSpPr/>
          <p:nvPr/>
        </p:nvSpPr>
        <p:spPr>
          <a:xfrm>
            <a:off x="777240" y="1691640"/>
            <a:ext cx="10607040" cy="3931920"/>
          </a:xfrm>
          <a:prstGeom prst="rect">
            <a:avLst/>
          </a:prstGeom>
          <a:solidFill>
            <a:srgbClr val="FFFFFF"/>
          </a:solidFill>
          <a:ln w="15875">
            <a:solidFill>
              <a:srgbClr val="2F4F6B"/>
            </a:solidFill>
            <a:prstDash val="solid"/>
          </a:ln>
        </p:spPr>
      </p:sp>
      <p:sp>
        <p:nvSpPr>
          <p:cNvPr id="5" name="Shape 3"/>
          <p:cNvSpPr/>
          <p:nvPr/>
        </p:nvSpPr>
        <p:spPr>
          <a:xfrm>
            <a:off x="777240" y="1691640"/>
            <a:ext cx="10607040" cy="457200"/>
          </a:xfrm>
          <a:prstGeom prst="rect">
            <a:avLst/>
          </a:prstGeom>
          <a:solidFill>
            <a:srgbClr val="2F4F6B"/>
          </a:solidFill>
          <a:ln w="12700">
            <a:solidFill>
              <a:srgbClr val="2F4F6B"/>
            </a:solidFill>
            <a:prstDash val="solid"/>
          </a:ln>
        </p:spPr>
      </p:sp>
      <p:sp>
        <p:nvSpPr>
          <p:cNvPr id="6" name="Text 4"/>
          <p:cNvSpPr txBox="1"/>
          <p:nvPr/>
        </p:nvSpPr>
        <p:spPr>
          <a:xfrm>
            <a:off x="1051560" y="1709928"/>
            <a:ext cx="10058400" cy="420624"/>
          </a:xfrm>
          <a:prstGeom prst="rect">
            <a:avLst/>
          </a:prstGeom>
          <a:noFill/>
          <a:ln/>
        </p:spPr>
        <p:txBody>
          <a:bodyPr wrap="square" lIns="0" tIns="0" rIns="0" bIns="0" rtlCol="0" anchor="ctr"/>
          <a:lstStyle/>
          <a:p>
            <a:pPr indent="0" marL="0">
              <a:buNone/>
            </a:pPr>
            <a:r>
              <a:rPr lang="en-US" sz="1200" b="1" dirty="0">
                <a:solidFill>
                  <a:srgbClr val="FFFFFF"/>
                </a:solidFill>
                <a:latin typeface="Yu Gothic" pitchFamily="34" charset="0"/>
                <a:ea typeface="Yu Gothic" pitchFamily="34" charset="-122"/>
                <a:cs typeface="Yu Gothic" pitchFamily="34" charset="-120"/>
              </a:rPr>
              <a:t>業務棚卸しシート（記入例：金属加工業・従業員18名）</a:t>
            </a:r>
            <a:endParaRPr lang="en-US" sz="1200" dirty="0"/>
          </a:p>
        </p:txBody>
      </p:sp>
      <p:sp>
        <p:nvSpPr>
          <p:cNvPr id="7" name="Text 5"/>
          <p:cNvSpPr txBox="1"/>
          <p:nvPr/>
        </p:nvSpPr>
        <p:spPr>
          <a:xfrm>
            <a:off x="1097280" y="2331720"/>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業務名</a:t>
            </a:r>
            <a:endParaRPr lang="en-US" sz="1100" dirty="0"/>
          </a:p>
        </p:txBody>
      </p:sp>
      <p:sp>
        <p:nvSpPr>
          <p:cNvPr id="8" name="Text 6"/>
          <p:cNvSpPr txBox="1"/>
          <p:nvPr/>
        </p:nvSpPr>
        <p:spPr>
          <a:xfrm>
            <a:off x="3611880" y="2331720"/>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見積書の作成</a:t>
            </a:r>
            <a:endParaRPr lang="en-US" sz="1150" dirty="0"/>
          </a:p>
        </p:txBody>
      </p:sp>
      <p:sp>
        <p:nvSpPr>
          <p:cNvPr id="9" name="Text 7"/>
          <p:cNvSpPr txBox="1"/>
          <p:nvPr/>
        </p:nvSpPr>
        <p:spPr>
          <a:xfrm>
            <a:off x="1097280" y="2862072"/>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誰が</a:t>
            </a:r>
            <a:endParaRPr lang="en-US" sz="1100" dirty="0"/>
          </a:p>
        </p:txBody>
      </p:sp>
      <p:sp>
        <p:nvSpPr>
          <p:cNvPr id="10" name="Text 8"/>
          <p:cNvSpPr txBox="1"/>
          <p:nvPr/>
        </p:nvSpPr>
        <p:spPr>
          <a:xfrm>
            <a:off x="3611880" y="2862072"/>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社長＋事務1名</a:t>
            </a:r>
            <a:endParaRPr lang="en-US" sz="1150" dirty="0"/>
          </a:p>
        </p:txBody>
      </p:sp>
      <p:sp>
        <p:nvSpPr>
          <p:cNvPr id="11" name="Text 9"/>
          <p:cNvSpPr txBox="1"/>
          <p:nvPr/>
        </p:nvSpPr>
        <p:spPr>
          <a:xfrm>
            <a:off x="1097280" y="3392424"/>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頻度・時間</a:t>
            </a:r>
            <a:endParaRPr lang="en-US" sz="1100" dirty="0"/>
          </a:p>
        </p:txBody>
      </p:sp>
      <p:sp>
        <p:nvSpPr>
          <p:cNvPr id="12" name="Text 10"/>
          <p:cNvSpPr txBox="1"/>
          <p:nvPr/>
        </p:nvSpPr>
        <p:spPr>
          <a:xfrm>
            <a:off x="3611880" y="3392424"/>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週5件 × 1件60分 ＝ 月20時間</a:t>
            </a:r>
            <a:endParaRPr lang="en-US" sz="1150" dirty="0"/>
          </a:p>
        </p:txBody>
      </p:sp>
      <p:sp>
        <p:nvSpPr>
          <p:cNvPr id="13" name="Text 11"/>
          <p:cNvSpPr txBox="1"/>
          <p:nvPr/>
        </p:nvSpPr>
        <p:spPr>
          <a:xfrm>
            <a:off x="1097280" y="3922776"/>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型が決まっているか</a:t>
            </a:r>
            <a:endParaRPr lang="en-US" sz="1100" dirty="0"/>
          </a:p>
        </p:txBody>
      </p:sp>
      <p:sp>
        <p:nvSpPr>
          <p:cNvPr id="14" name="Text 12"/>
          <p:cNvSpPr txBox="1"/>
          <p:nvPr/>
        </p:nvSpPr>
        <p:spPr>
          <a:xfrm>
            <a:off x="3611880" y="3922776"/>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半分。過去案件を探す部分は毎回同じ</a:t>
            </a:r>
            <a:endParaRPr lang="en-US" sz="1150" dirty="0"/>
          </a:p>
        </p:txBody>
      </p:sp>
      <p:sp>
        <p:nvSpPr>
          <p:cNvPr id="15" name="Text 13"/>
          <p:cNvSpPr txBox="1"/>
          <p:nvPr/>
        </p:nvSpPr>
        <p:spPr>
          <a:xfrm>
            <a:off x="1097280" y="4453128"/>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間違えたときの痛み</a:t>
            </a:r>
            <a:endParaRPr lang="en-US" sz="1100" dirty="0"/>
          </a:p>
        </p:txBody>
      </p:sp>
      <p:sp>
        <p:nvSpPr>
          <p:cNvPr id="16" name="Text 14"/>
          <p:cNvSpPr txBox="1"/>
          <p:nvPr/>
        </p:nvSpPr>
        <p:spPr>
          <a:xfrm>
            <a:off x="3611880" y="4453128"/>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中（提出前に社長が確認している）</a:t>
            </a:r>
            <a:endParaRPr lang="en-US" sz="1150" dirty="0"/>
          </a:p>
        </p:txBody>
      </p:sp>
      <p:sp>
        <p:nvSpPr>
          <p:cNvPr id="17" name="Text 15"/>
          <p:cNvSpPr txBox="1"/>
          <p:nvPr/>
        </p:nvSpPr>
        <p:spPr>
          <a:xfrm>
            <a:off x="1097280" y="4983480"/>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3条件の判定</a:t>
            </a:r>
            <a:endParaRPr lang="en-US" sz="1100" dirty="0"/>
          </a:p>
        </p:txBody>
      </p:sp>
      <p:sp>
        <p:nvSpPr>
          <p:cNvPr id="18" name="Text 16"/>
          <p:cNvSpPr txBox="1"/>
          <p:nvPr/>
        </p:nvSpPr>
        <p:spPr>
          <a:xfrm>
            <a:off x="3611880" y="4983480"/>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 → 最初の一手</a:t>
            </a:r>
            <a:endParaRPr lang="en-US" sz="1150" dirty="0"/>
          </a:p>
        </p:txBody>
      </p:sp>
      <p:sp>
        <p:nvSpPr>
          <p:cNvPr id="19" name="Text 17"/>
          <p:cNvSpPr txBox="1"/>
          <p:nvPr/>
        </p:nvSpPr>
        <p:spPr>
          <a:xfrm>
            <a:off x="777240" y="5751576"/>
            <a:ext cx="10607040" cy="548640"/>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「型が決まっているか」と「間違えたときの痛み」の2列が、優先順位を決めます。時間の長さだけで選ぶと、たいてい難しすぎる業務を選んでしまいます。</a:t>
            </a:r>
            <a:endParaRPr lang="en-US" sz="1250" dirty="0"/>
          </a:p>
        </p:txBody>
      </p:sp>
      <p:sp>
        <p:nvSpPr>
          <p:cNvPr id="20" name="Text 18"/>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21" name="Text 19"/>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記入例</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止まりやすい所</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ここで止まりやすい。止まったら、こうします</a:t>
            </a:r>
            <a:endParaRPr lang="en-US" sz="2600" dirty="0"/>
          </a:p>
        </p:txBody>
      </p:sp>
      <p:sp>
        <p:nvSpPr>
          <p:cNvPr id="4" name="Shape 2"/>
          <p:cNvSpPr/>
          <p:nvPr/>
        </p:nvSpPr>
        <p:spPr>
          <a:xfrm>
            <a:off x="777240" y="1737360"/>
            <a:ext cx="10607040" cy="1078992"/>
          </a:xfrm>
          <a:prstGeom prst="rect">
            <a:avLst/>
          </a:prstGeom>
          <a:solidFill>
            <a:srgbClr val="FFFFFF"/>
          </a:solidFill>
          <a:ln w="12700">
            <a:solidFill>
              <a:srgbClr val="EDE7DB"/>
            </a:solidFill>
            <a:prstDash val="solid"/>
          </a:ln>
        </p:spPr>
      </p:sp>
      <p:sp>
        <p:nvSpPr>
          <p:cNvPr id="5" name="Text 3"/>
          <p:cNvSpPr txBox="1"/>
          <p:nvPr/>
        </p:nvSpPr>
        <p:spPr>
          <a:xfrm>
            <a:off x="1051560" y="1856232"/>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6" name="Text 4"/>
          <p:cNvSpPr txBox="1"/>
          <p:nvPr/>
        </p:nvSpPr>
        <p:spPr>
          <a:xfrm>
            <a:off x="1051560" y="2121408"/>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業務の候補が、3つに絞れない</a:t>
            </a:r>
            <a:endParaRPr lang="en-US" sz="1350" dirty="0"/>
          </a:p>
        </p:txBody>
      </p:sp>
      <p:sp>
        <p:nvSpPr>
          <p:cNvPr id="7" name="Shape 5"/>
          <p:cNvSpPr/>
          <p:nvPr/>
        </p:nvSpPr>
        <p:spPr>
          <a:xfrm>
            <a:off x="5762549" y="1847088"/>
            <a:ext cx="18288" cy="859536"/>
          </a:xfrm>
          <a:prstGeom prst="rect">
            <a:avLst/>
          </a:prstGeom>
          <a:solidFill>
            <a:srgbClr val="EDE7DB"/>
          </a:solidFill>
          <a:ln w="12700">
            <a:solidFill>
              <a:srgbClr val="EDE7DB"/>
            </a:solidFill>
            <a:prstDash val="solid"/>
          </a:ln>
        </p:spPr>
      </p:sp>
      <p:sp>
        <p:nvSpPr>
          <p:cNvPr id="8" name="Text 6"/>
          <p:cNvSpPr txBox="1"/>
          <p:nvPr/>
        </p:nvSpPr>
        <p:spPr>
          <a:xfrm>
            <a:off x="6080760" y="1856232"/>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9" name="Text 7"/>
          <p:cNvSpPr txBox="1"/>
          <p:nvPr/>
        </p:nvSpPr>
        <p:spPr>
          <a:xfrm>
            <a:off x="6080760" y="2121408"/>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3条件で機械的に落とし、残ったものから頻度の高い順に3つ取ります。絞るのが今日の仕事です</a:t>
            </a:r>
            <a:endParaRPr lang="en-US" sz="1250" dirty="0"/>
          </a:p>
        </p:txBody>
      </p:sp>
      <p:sp>
        <p:nvSpPr>
          <p:cNvPr id="10" name="Shape 8"/>
          <p:cNvSpPr/>
          <p:nvPr/>
        </p:nvSpPr>
        <p:spPr>
          <a:xfrm>
            <a:off x="777240" y="2944368"/>
            <a:ext cx="10607040" cy="1078992"/>
          </a:xfrm>
          <a:prstGeom prst="rect">
            <a:avLst/>
          </a:prstGeom>
          <a:solidFill>
            <a:srgbClr val="FFFFFF"/>
          </a:solidFill>
          <a:ln w="12700">
            <a:solidFill>
              <a:srgbClr val="EDE7DB"/>
            </a:solidFill>
            <a:prstDash val="solid"/>
          </a:ln>
        </p:spPr>
      </p:sp>
      <p:sp>
        <p:nvSpPr>
          <p:cNvPr id="11" name="Text 9"/>
          <p:cNvSpPr txBox="1"/>
          <p:nvPr/>
        </p:nvSpPr>
        <p:spPr>
          <a:xfrm>
            <a:off x="1051560" y="3063240"/>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12" name="Text 10"/>
          <p:cNvSpPr txBox="1"/>
          <p:nvPr/>
        </p:nvSpPr>
        <p:spPr>
          <a:xfrm>
            <a:off x="1051560" y="3328416"/>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実データが機密で出せない</a:t>
            </a:r>
            <a:endParaRPr lang="en-US" sz="1350" dirty="0"/>
          </a:p>
        </p:txBody>
      </p:sp>
      <p:sp>
        <p:nvSpPr>
          <p:cNvPr id="13" name="Shape 11"/>
          <p:cNvSpPr/>
          <p:nvPr/>
        </p:nvSpPr>
        <p:spPr>
          <a:xfrm>
            <a:off x="5762549" y="3054096"/>
            <a:ext cx="18288" cy="859536"/>
          </a:xfrm>
          <a:prstGeom prst="rect">
            <a:avLst/>
          </a:prstGeom>
          <a:solidFill>
            <a:srgbClr val="EDE7DB"/>
          </a:solidFill>
          <a:ln w="12700">
            <a:solidFill>
              <a:srgbClr val="EDE7DB"/>
            </a:solidFill>
            <a:prstDash val="solid"/>
          </a:ln>
        </p:spPr>
      </p:sp>
      <p:sp>
        <p:nvSpPr>
          <p:cNvPr id="14" name="Text 12"/>
          <p:cNvSpPr txBox="1"/>
          <p:nvPr/>
        </p:nvSpPr>
        <p:spPr>
          <a:xfrm>
            <a:off x="6080760" y="3063240"/>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15" name="Text 13"/>
          <p:cNvSpPr txBox="1"/>
          <p:nvPr/>
        </p:nvSpPr>
        <p:spPr>
          <a:xfrm>
            <a:off x="6080760" y="3328416"/>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その場で伏せ方をお伝えします。社名はA社、金額は桁だけ。この作業自体が今日の学びになります</a:t>
            </a:r>
            <a:endParaRPr lang="en-US" sz="1250" dirty="0"/>
          </a:p>
        </p:txBody>
      </p:sp>
      <p:sp>
        <p:nvSpPr>
          <p:cNvPr id="16" name="Shape 14"/>
          <p:cNvSpPr/>
          <p:nvPr/>
        </p:nvSpPr>
        <p:spPr>
          <a:xfrm>
            <a:off x="777240" y="4151376"/>
            <a:ext cx="10607040" cy="1078992"/>
          </a:xfrm>
          <a:prstGeom prst="rect">
            <a:avLst/>
          </a:prstGeom>
          <a:solidFill>
            <a:srgbClr val="FFFFFF"/>
          </a:solidFill>
          <a:ln w="12700">
            <a:solidFill>
              <a:srgbClr val="EDE7DB"/>
            </a:solidFill>
            <a:prstDash val="solid"/>
          </a:ln>
        </p:spPr>
      </p:sp>
      <p:sp>
        <p:nvSpPr>
          <p:cNvPr id="17" name="Text 15"/>
          <p:cNvSpPr txBox="1"/>
          <p:nvPr/>
        </p:nvSpPr>
        <p:spPr>
          <a:xfrm>
            <a:off x="1051560" y="4270248"/>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18" name="Text 16"/>
          <p:cNvSpPr txBox="1"/>
          <p:nvPr/>
        </p:nvSpPr>
        <p:spPr>
          <a:xfrm>
            <a:off x="1051560" y="4535424"/>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設定の項目名が、資料と違う</a:t>
            </a:r>
            <a:endParaRPr lang="en-US" sz="1350" dirty="0"/>
          </a:p>
        </p:txBody>
      </p:sp>
      <p:sp>
        <p:nvSpPr>
          <p:cNvPr id="19" name="Shape 17"/>
          <p:cNvSpPr/>
          <p:nvPr/>
        </p:nvSpPr>
        <p:spPr>
          <a:xfrm>
            <a:off x="5762549" y="4261104"/>
            <a:ext cx="18288" cy="859536"/>
          </a:xfrm>
          <a:prstGeom prst="rect">
            <a:avLst/>
          </a:prstGeom>
          <a:solidFill>
            <a:srgbClr val="EDE7DB"/>
          </a:solidFill>
          <a:ln w="12700">
            <a:solidFill>
              <a:srgbClr val="EDE7DB"/>
            </a:solidFill>
            <a:prstDash val="solid"/>
          </a:ln>
        </p:spPr>
      </p:sp>
      <p:sp>
        <p:nvSpPr>
          <p:cNvPr id="20" name="Text 18"/>
          <p:cNvSpPr txBox="1"/>
          <p:nvPr/>
        </p:nvSpPr>
        <p:spPr>
          <a:xfrm>
            <a:off x="6080760" y="4270248"/>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21" name="Text 19"/>
          <p:cNvSpPr txBox="1"/>
          <p:nvPr/>
        </p:nvSpPr>
        <p:spPr>
          <a:xfrm>
            <a:off x="6080760" y="4535424"/>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画面の名前はよく変わります。探し方は同じなので、その場で一緒に探します</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止まりやすい所</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想定問答</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この回で、よく聞かれること</a:t>
            </a:r>
            <a:endParaRPr lang="en-US" sz="2600" dirty="0"/>
          </a:p>
        </p:txBody>
      </p:sp>
      <p:sp>
        <p:nvSpPr>
          <p:cNvPr id="4" name="Shape 2"/>
          <p:cNvSpPr/>
          <p:nvPr/>
        </p:nvSpPr>
        <p:spPr>
          <a:xfrm>
            <a:off x="777240" y="1737360"/>
            <a:ext cx="10607040" cy="1170432"/>
          </a:xfrm>
          <a:prstGeom prst="rect">
            <a:avLst/>
          </a:prstGeom>
          <a:solidFill>
            <a:srgbClr val="FFFFFF"/>
          </a:solidFill>
          <a:ln w="12700">
            <a:solidFill>
              <a:srgbClr val="EDE7DB"/>
            </a:solidFill>
            <a:prstDash val="solid"/>
          </a:ln>
        </p:spPr>
      </p:sp>
      <p:sp>
        <p:nvSpPr>
          <p:cNvPr id="5" name="Shape 3"/>
          <p:cNvSpPr/>
          <p:nvPr/>
        </p:nvSpPr>
        <p:spPr>
          <a:xfrm>
            <a:off x="777240" y="1737360"/>
            <a:ext cx="54864" cy="1170432"/>
          </a:xfrm>
          <a:prstGeom prst="rect">
            <a:avLst/>
          </a:prstGeom>
          <a:solidFill>
            <a:srgbClr val="2F4F6B"/>
          </a:solidFill>
          <a:ln w="12700">
            <a:solidFill>
              <a:srgbClr val="2F4F6B"/>
            </a:solidFill>
            <a:prstDash val="solid"/>
          </a:ln>
        </p:spPr>
      </p:sp>
      <p:sp>
        <p:nvSpPr>
          <p:cNvPr id="6" name="Text 4"/>
          <p:cNvSpPr txBox="1"/>
          <p:nvPr/>
        </p:nvSpPr>
        <p:spPr>
          <a:xfrm>
            <a:off x="1097280" y="1828800"/>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「うちの業界は特殊なので、使えないのでは」</a:t>
            </a:r>
            <a:endParaRPr lang="en-US" sz="1400" dirty="0"/>
          </a:p>
        </p:txBody>
      </p:sp>
      <p:sp>
        <p:nvSpPr>
          <p:cNvPr id="7" name="Text 5"/>
          <p:cNvSpPr txBox="1"/>
          <p:nvPr/>
        </p:nvSpPr>
        <p:spPr>
          <a:xfrm>
            <a:off x="1097280" y="2231136"/>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特殊なのは判断の部分で、その周りの定型業務はどの業界も驚くほど似ています。棚卸し表で、どこが特殊でどこが共通かを分けて見せます。</a:t>
            </a:r>
            <a:endParaRPr lang="en-US" sz="1250" dirty="0"/>
          </a:p>
        </p:txBody>
      </p:sp>
      <p:sp>
        <p:nvSpPr>
          <p:cNvPr id="8" name="Shape 6"/>
          <p:cNvSpPr/>
          <p:nvPr/>
        </p:nvSpPr>
        <p:spPr>
          <a:xfrm>
            <a:off x="777240" y="3035808"/>
            <a:ext cx="10607040" cy="1170432"/>
          </a:xfrm>
          <a:prstGeom prst="rect">
            <a:avLst/>
          </a:prstGeom>
          <a:solidFill>
            <a:srgbClr val="FFFFFF"/>
          </a:solidFill>
          <a:ln w="12700">
            <a:solidFill>
              <a:srgbClr val="EDE7DB"/>
            </a:solidFill>
            <a:prstDash val="solid"/>
          </a:ln>
        </p:spPr>
      </p:sp>
      <p:sp>
        <p:nvSpPr>
          <p:cNvPr id="9" name="Shape 7"/>
          <p:cNvSpPr/>
          <p:nvPr/>
        </p:nvSpPr>
        <p:spPr>
          <a:xfrm>
            <a:off x="777240" y="3035808"/>
            <a:ext cx="54864" cy="1170432"/>
          </a:xfrm>
          <a:prstGeom prst="rect">
            <a:avLst/>
          </a:prstGeom>
          <a:solidFill>
            <a:srgbClr val="2F4F6B"/>
          </a:solidFill>
          <a:ln w="12700">
            <a:solidFill>
              <a:srgbClr val="2F4F6B"/>
            </a:solidFill>
            <a:prstDash val="solid"/>
          </a:ln>
        </p:spPr>
      </p:sp>
      <p:sp>
        <p:nvSpPr>
          <p:cNvPr id="10" name="Text 8"/>
          <p:cNvSpPr txBox="1"/>
          <p:nvPr/>
        </p:nvSpPr>
        <p:spPr>
          <a:xfrm>
            <a:off x="1097280" y="3127248"/>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「社員にやらせたほうが早いのでは」</a:t>
            </a:r>
            <a:endParaRPr lang="en-US" sz="1400" dirty="0"/>
          </a:p>
        </p:txBody>
      </p:sp>
      <p:sp>
        <p:nvSpPr>
          <p:cNvPr id="11" name="Text 9"/>
          <p:cNvSpPr txBox="1"/>
          <p:nvPr/>
        </p:nvSpPr>
        <p:spPr>
          <a:xfrm>
            <a:off x="1097280" y="3529584"/>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第5回までは社長ご自身に使っていただきます。判断の勘所は、使った人にしか分かりません。社員に渡すのは第3回から、1名ずつです。</a:t>
            </a:r>
            <a:endParaRPr lang="en-US" sz="1250" dirty="0"/>
          </a:p>
        </p:txBody>
      </p:sp>
      <p:sp>
        <p:nvSpPr>
          <p:cNvPr id="12" name="Shape 10"/>
          <p:cNvSpPr/>
          <p:nvPr/>
        </p:nvSpPr>
        <p:spPr>
          <a:xfrm>
            <a:off x="777240" y="4334256"/>
            <a:ext cx="10607040" cy="1170432"/>
          </a:xfrm>
          <a:prstGeom prst="rect">
            <a:avLst/>
          </a:prstGeom>
          <a:solidFill>
            <a:srgbClr val="FFFFFF"/>
          </a:solidFill>
          <a:ln w="12700">
            <a:solidFill>
              <a:srgbClr val="EDE7DB"/>
            </a:solidFill>
            <a:prstDash val="solid"/>
          </a:ln>
        </p:spPr>
      </p:sp>
      <p:sp>
        <p:nvSpPr>
          <p:cNvPr id="13" name="Shape 11"/>
          <p:cNvSpPr/>
          <p:nvPr/>
        </p:nvSpPr>
        <p:spPr>
          <a:xfrm>
            <a:off x="777240" y="4334256"/>
            <a:ext cx="54864" cy="1170432"/>
          </a:xfrm>
          <a:prstGeom prst="rect">
            <a:avLst/>
          </a:prstGeom>
          <a:solidFill>
            <a:srgbClr val="2F4F6B"/>
          </a:solidFill>
          <a:ln w="12700">
            <a:solidFill>
              <a:srgbClr val="2F4F6B"/>
            </a:solidFill>
            <a:prstDash val="solid"/>
          </a:ln>
        </p:spPr>
      </p:sp>
      <p:sp>
        <p:nvSpPr>
          <p:cNvPr id="14" name="Text 12"/>
          <p:cNvSpPr txBox="1"/>
          <p:nvPr/>
        </p:nvSpPr>
        <p:spPr>
          <a:xfrm>
            <a:off x="1097280" y="4425696"/>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「無料のままで足りますか」</a:t>
            </a:r>
            <a:endParaRPr lang="en-US" sz="1400" dirty="0"/>
          </a:p>
        </p:txBody>
      </p:sp>
      <p:sp>
        <p:nvSpPr>
          <p:cNvPr id="15" name="Text 13"/>
          <p:cNvSpPr txBox="1"/>
          <p:nvPr/>
        </p:nvSpPr>
        <p:spPr>
          <a:xfrm>
            <a:off x="1097280" y="4828032"/>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第4回まではほぼ足ります。第5回以降の内容で機能の差が出ますが、そのときに必要な機能と金額をお示しします。契約はご判断にお任せします。</a:t>
            </a:r>
            <a:endParaRPr lang="en-US" sz="1250" dirty="0"/>
          </a:p>
        </p:txBody>
      </p:sp>
      <p:sp>
        <p:nvSpPr>
          <p:cNvPr id="16" name="Text 14"/>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17" name="Text 15"/>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想定問答</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8A8177"/>
                </a:solidFill>
                <a:latin typeface="Yu Gothic" pitchFamily="34" charset="0"/>
                <a:ea typeface="Yu Gothic" pitchFamily="34" charset="-122"/>
                <a:cs typeface="Yu Gothic" pitchFamily="34" charset="-120"/>
              </a:rPr>
              <a:t>用語</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今日出てきた言葉</a:t>
            </a:r>
            <a:endParaRPr lang="en-US" sz="2600" dirty="0"/>
          </a:p>
        </p:txBody>
      </p:sp>
      <p:sp>
        <p:nvSpPr>
          <p:cNvPr id="4" name="Shape 2"/>
          <p:cNvSpPr/>
          <p:nvPr/>
        </p:nvSpPr>
        <p:spPr>
          <a:xfrm>
            <a:off x="777240" y="1828800"/>
            <a:ext cx="10607040" cy="1078992"/>
          </a:xfrm>
          <a:prstGeom prst="rect">
            <a:avLst/>
          </a:prstGeom>
          <a:solidFill>
            <a:srgbClr val="FFFFFF"/>
          </a:solidFill>
          <a:ln w="12700">
            <a:solidFill>
              <a:srgbClr val="EDE7DB"/>
            </a:solidFill>
            <a:prstDash val="solid"/>
          </a:ln>
        </p:spPr>
      </p:sp>
      <p:sp>
        <p:nvSpPr>
          <p:cNvPr id="5" name="Text 3"/>
          <p:cNvSpPr txBox="1"/>
          <p:nvPr/>
        </p:nvSpPr>
        <p:spPr>
          <a:xfrm>
            <a:off x="1097280" y="192024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プロンプト</a:t>
            </a:r>
            <a:endParaRPr lang="en-US" sz="1500" dirty="0"/>
          </a:p>
        </p:txBody>
      </p:sp>
      <p:sp>
        <p:nvSpPr>
          <p:cNvPr id="6" name="Shape 4"/>
          <p:cNvSpPr/>
          <p:nvPr/>
        </p:nvSpPr>
        <p:spPr>
          <a:xfrm>
            <a:off x="4065422" y="1956816"/>
            <a:ext cx="18288" cy="822960"/>
          </a:xfrm>
          <a:prstGeom prst="rect">
            <a:avLst/>
          </a:prstGeom>
          <a:solidFill>
            <a:srgbClr val="EDE7DB"/>
          </a:solidFill>
          <a:ln w="12700">
            <a:solidFill>
              <a:srgbClr val="EDE7DB"/>
            </a:solidFill>
            <a:prstDash val="solid"/>
          </a:ln>
        </p:spPr>
      </p:sp>
      <p:sp>
        <p:nvSpPr>
          <p:cNvPr id="7" name="Text 5"/>
          <p:cNvSpPr txBox="1"/>
          <p:nvPr/>
        </p:nvSpPr>
        <p:spPr>
          <a:xfrm>
            <a:off x="4383634" y="192024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AIへの指示文。長さより、前提と条件が入っているかが効きます</a:t>
            </a:r>
            <a:endParaRPr lang="en-US" sz="1250" dirty="0"/>
          </a:p>
        </p:txBody>
      </p:sp>
      <p:sp>
        <p:nvSpPr>
          <p:cNvPr id="8" name="Shape 6"/>
          <p:cNvSpPr/>
          <p:nvPr/>
        </p:nvSpPr>
        <p:spPr>
          <a:xfrm>
            <a:off x="777240" y="3063240"/>
            <a:ext cx="10607040" cy="1078992"/>
          </a:xfrm>
          <a:prstGeom prst="rect">
            <a:avLst/>
          </a:prstGeom>
          <a:solidFill>
            <a:srgbClr val="FFFFFF"/>
          </a:solidFill>
          <a:ln w="12700">
            <a:solidFill>
              <a:srgbClr val="EDE7DB"/>
            </a:solidFill>
            <a:prstDash val="solid"/>
          </a:ln>
        </p:spPr>
      </p:sp>
      <p:sp>
        <p:nvSpPr>
          <p:cNvPr id="9" name="Text 7"/>
          <p:cNvSpPr txBox="1"/>
          <p:nvPr/>
        </p:nvSpPr>
        <p:spPr>
          <a:xfrm>
            <a:off x="1097280" y="315468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ハルシネーション</a:t>
            </a:r>
            <a:endParaRPr lang="en-US" sz="1500" dirty="0"/>
          </a:p>
        </p:txBody>
      </p:sp>
      <p:sp>
        <p:nvSpPr>
          <p:cNvPr id="10" name="Shape 8"/>
          <p:cNvSpPr/>
          <p:nvPr/>
        </p:nvSpPr>
        <p:spPr>
          <a:xfrm>
            <a:off x="4065422" y="3191256"/>
            <a:ext cx="18288" cy="822960"/>
          </a:xfrm>
          <a:prstGeom prst="rect">
            <a:avLst/>
          </a:prstGeom>
          <a:solidFill>
            <a:srgbClr val="EDE7DB"/>
          </a:solidFill>
          <a:ln w="12700">
            <a:solidFill>
              <a:srgbClr val="EDE7DB"/>
            </a:solidFill>
            <a:prstDash val="solid"/>
          </a:ln>
        </p:spPr>
      </p:sp>
      <p:sp>
        <p:nvSpPr>
          <p:cNvPr id="11" name="Text 9"/>
          <p:cNvSpPr txBox="1"/>
          <p:nvPr/>
        </p:nvSpPr>
        <p:spPr>
          <a:xfrm>
            <a:off x="4383634" y="315468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AIがもっともらしい嘘を言うこと。無くなりません。前提として仕組みを作ります</a:t>
            </a:r>
            <a:endParaRPr lang="en-US" sz="1250" dirty="0"/>
          </a:p>
        </p:txBody>
      </p:sp>
      <p:sp>
        <p:nvSpPr>
          <p:cNvPr id="12" name="Shape 10"/>
          <p:cNvSpPr/>
          <p:nvPr/>
        </p:nvSpPr>
        <p:spPr>
          <a:xfrm>
            <a:off x="777240" y="4297680"/>
            <a:ext cx="10607040" cy="1078992"/>
          </a:xfrm>
          <a:prstGeom prst="rect">
            <a:avLst/>
          </a:prstGeom>
          <a:solidFill>
            <a:srgbClr val="FFFFFF"/>
          </a:solidFill>
          <a:ln w="12700">
            <a:solidFill>
              <a:srgbClr val="EDE7DB"/>
            </a:solidFill>
            <a:prstDash val="solid"/>
          </a:ln>
        </p:spPr>
      </p:sp>
      <p:sp>
        <p:nvSpPr>
          <p:cNvPr id="13" name="Text 11"/>
          <p:cNvSpPr txBox="1"/>
          <p:nvPr/>
        </p:nvSpPr>
        <p:spPr>
          <a:xfrm>
            <a:off x="1097280" y="438912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棚卸し</a:t>
            </a:r>
            <a:endParaRPr lang="en-US" sz="1500" dirty="0"/>
          </a:p>
        </p:txBody>
      </p:sp>
      <p:sp>
        <p:nvSpPr>
          <p:cNvPr id="14" name="Shape 12"/>
          <p:cNvSpPr/>
          <p:nvPr/>
        </p:nvSpPr>
        <p:spPr>
          <a:xfrm>
            <a:off x="4065422" y="4425696"/>
            <a:ext cx="18288" cy="822960"/>
          </a:xfrm>
          <a:prstGeom prst="rect">
            <a:avLst/>
          </a:prstGeom>
          <a:solidFill>
            <a:srgbClr val="EDE7DB"/>
          </a:solidFill>
          <a:ln w="12700">
            <a:solidFill>
              <a:srgbClr val="EDE7DB"/>
            </a:solidFill>
            <a:prstDash val="solid"/>
          </a:ln>
        </p:spPr>
      </p:sp>
      <p:sp>
        <p:nvSpPr>
          <p:cNvPr id="15" name="Text 13"/>
          <p:cNvSpPr txBox="1"/>
          <p:nvPr/>
        </p:nvSpPr>
        <p:spPr>
          <a:xfrm>
            <a:off x="4383634" y="438912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業務を、誰が・どのくらいの頻度で・1回何分、に分解して並べること</a:t>
            </a:r>
            <a:endParaRPr lang="en-US" sz="1250" dirty="0"/>
          </a:p>
        </p:txBody>
      </p:sp>
      <p:sp>
        <p:nvSpPr>
          <p:cNvPr id="16" name="Text 14"/>
          <p:cNvSpPr txBox="1"/>
          <p:nvPr/>
        </p:nvSpPr>
        <p:spPr>
          <a:xfrm>
            <a:off x="777240" y="5623560"/>
            <a:ext cx="10607040" cy="411480"/>
          </a:xfrm>
          <a:prstGeom prst="rect">
            <a:avLst/>
          </a:prstGeom>
          <a:noFill/>
          <a:ln/>
        </p:spPr>
        <p:txBody>
          <a:bodyPr wrap="square" lIns="0" tIns="0" rIns="0" bIns="0" rtlCol="0" anchor="ctr"/>
          <a:lstStyle/>
          <a:p>
            <a:pPr indent="0" marL="0">
              <a:buNone/>
            </a:pPr>
            <a:r>
              <a:rPr lang="en-US" sz="1150" dirty="0">
                <a:solidFill>
                  <a:srgbClr val="8A8177"/>
                </a:solidFill>
                <a:latin typeface="Yu Gothic" pitchFamily="34" charset="0"/>
                <a:ea typeface="Yu Gothic" pitchFamily="34" charset="-122"/>
                <a:cs typeface="Yu Gothic" pitchFamily="34" charset="-120"/>
              </a:rPr>
              <a:t>配布した用語辞典にも同じものが載っています。覚える必要はありません。</a:t>
            </a:r>
            <a:endParaRPr lang="en-US" sz="1150" dirty="0"/>
          </a:p>
        </p:txBody>
      </p:sp>
      <p:sp>
        <p:nvSpPr>
          <p:cNvPr id="17" name="Text 15"/>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18" name="Text 16"/>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用語</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3B6B4A"/>
                </a:solidFill>
                <a:latin typeface="Yu Gothic" pitchFamily="34" charset="0"/>
                <a:ea typeface="Yu Gothic" pitchFamily="34" charset="-122"/>
                <a:cs typeface="Yu Gothic" pitchFamily="34" charset="-120"/>
              </a:rPr>
              <a:t>業務への組み込み</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帰る前に決めること</a:t>
            </a:r>
            <a:endParaRPr lang="en-US" sz="2600" dirty="0"/>
          </a:p>
        </p:txBody>
      </p:sp>
      <p:sp>
        <p:nvSpPr>
          <p:cNvPr id="4" name="Text 2"/>
          <p:cNvSpPr txBox="1"/>
          <p:nvPr/>
        </p:nvSpPr>
        <p:spPr>
          <a:xfrm>
            <a:off x="777240" y="1572768"/>
            <a:ext cx="10607040" cy="320040"/>
          </a:xfrm>
          <a:prstGeom prst="rect">
            <a:avLst/>
          </a:prstGeom>
          <a:noFill/>
          <a:ln/>
        </p:spPr>
        <p:txBody>
          <a:bodyPr wrap="square" lIns="0" tIns="0" rIns="0" bIns="0" rtlCol="0" anchor="ctr"/>
          <a:lstStyle/>
          <a:p>
            <a:pPr indent="0" marL="0">
              <a:buNone/>
            </a:pPr>
            <a:r>
              <a:rPr lang="en-US" sz="1250" b="1" dirty="0">
                <a:solidFill>
                  <a:srgbClr val="3B6B4A"/>
                </a:solidFill>
                <a:latin typeface="Yu Gothic" pitchFamily="34" charset="0"/>
                <a:ea typeface="Yu Gothic" pitchFamily="34" charset="-122"/>
                <a:cs typeface="Yu Gothic" pitchFamily="34" charset="-120"/>
              </a:rPr>
              <a:t>ここを決めないと、持ち帰っても使われません。講師が書き留めます。</a:t>
            </a:r>
            <a:endParaRPr lang="en-US" sz="1250" dirty="0"/>
          </a:p>
        </p:txBody>
      </p:sp>
      <p:sp>
        <p:nvSpPr>
          <p:cNvPr id="5" name="Shape 3"/>
          <p:cNvSpPr/>
          <p:nvPr/>
        </p:nvSpPr>
        <p:spPr>
          <a:xfrm>
            <a:off x="777240" y="2103120"/>
            <a:ext cx="10607040" cy="914400"/>
          </a:xfrm>
          <a:prstGeom prst="rect">
            <a:avLst/>
          </a:prstGeom>
          <a:solidFill>
            <a:srgbClr val="FFFFFF"/>
          </a:solidFill>
          <a:ln w="12700">
            <a:solidFill>
              <a:srgbClr val="EDE7DB"/>
            </a:solidFill>
            <a:prstDash val="solid"/>
          </a:ln>
        </p:spPr>
      </p:sp>
      <p:sp>
        <p:nvSpPr>
          <p:cNvPr id="6" name="Shape 4"/>
          <p:cNvSpPr/>
          <p:nvPr/>
        </p:nvSpPr>
        <p:spPr>
          <a:xfrm>
            <a:off x="777240" y="2103120"/>
            <a:ext cx="54864" cy="914400"/>
          </a:xfrm>
          <a:prstGeom prst="rect">
            <a:avLst/>
          </a:prstGeom>
          <a:solidFill>
            <a:srgbClr val="3B6B4A"/>
          </a:solidFill>
          <a:ln w="12700">
            <a:solidFill>
              <a:srgbClr val="3B6B4A"/>
            </a:solidFill>
            <a:prstDash val="solid"/>
          </a:ln>
        </p:spPr>
      </p:sp>
      <p:sp>
        <p:nvSpPr>
          <p:cNvPr id="7" name="Text 5"/>
          <p:cNvSpPr txBox="1"/>
          <p:nvPr/>
        </p:nvSpPr>
        <p:spPr>
          <a:xfrm>
            <a:off x="1143000" y="217627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いつ使うか</a:t>
            </a:r>
            <a:endParaRPr lang="en-US" sz="1400" dirty="0"/>
          </a:p>
        </p:txBody>
      </p:sp>
      <p:sp>
        <p:nvSpPr>
          <p:cNvPr id="8" name="Text 6"/>
          <p:cNvSpPr txBox="1"/>
          <p:nvPr/>
        </p:nvSpPr>
        <p:spPr>
          <a:xfrm>
            <a:off x="4006901" y="217627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「明日の朝いち、見積を書く前に」まで具体的に決めます</a:t>
            </a:r>
            <a:endParaRPr lang="en-US" sz="1250" dirty="0"/>
          </a:p>
        </p:txBody>
      </p:sp>
      <p:sp>
        <p:nvSpPr>
          <p:cNvPr id="9" name="Shape 7"/>
          <p:cNvSpPr/>
          <p:nvPr/>
        </p:nvSpPr>
        <p:spPr>
          <a:xfrm>
            <a:off x="777240" y="3154680"/>
            <a:ext cx="10607040" cy="914400"/>
          </a:xfrm>
          <a:prstGeom prst="rect">
            <a:avLst/>
          </a:prstGeom>
          <a:solidFill>
            <a:srgbClr val="FFFFFF"/>
          </a:solidFill>
          <a:ln w="12700">
            <a:solidFill>
              <a:srgbClr val="EDE7DB"/>
            </a:solidFill>
            <a:prstDash val="solid"/>
          </a:ln>
        </p:spPr>
      </p:sp>
      <p:sp>
        <p:nvSpPr>
          <p:cNvPr id="10" name="Shape 8"/>
          <p:cNvSpPr/>
          <p:nvPr/>
        </p:nvSpPr>
        <p:spPr>
          <a:xfrm>
            <a:off x="777240" y="3154680"/>
            <a:ext cx="54864" cy="914400"/>
          </a:xfrm>
          <a:prstGeom prst="rect">
            <a:avLst/>
          </a:prstGeom>
          <a:solidFill>
            <a:srgbClr val="3B6B4A"/>
          </a:solidFill>
          <a:ln w="12700">
            <a:solidFill>
              <a:srgbClr val="3B6B4A"/>
            </a:solidFill>
            <a:prstDash val="solid"/>
          </a:ln>
        </p:spPr>
      </p:sp>
      <p:sp>
        <p:nvSpPr>
          <p:cNvPr id="11" name="Text 9"/>
          <p:cNvSpPr txBox="1"/>
          <p:nvPr/>
        </p:nvSpPr>
        <p:spPr>
          <a:xfrm>
            <a:off x="1143000" y="322783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誰が使うか</a:t>
            </a:r>
            <a:endParaRPr lang="en-US" sz="1400" dirty="0"/>
          </a:p>
        </p:txBody>
      </p:sp>
      <p:sp>
        <p:nvSpPr>
          <p:cNvPr id="12" name="Text 10"/>
          <p:cNvSpPr txBox="1"/>
          <p:nvPr/>
        </p:nvSpPr>
        <p:spPr>
          <a:xfrm>
            <a:off x="4006901" y="322783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当面は社長ご自身です。社員に渡すのは第3回から</a:t>
            </a:r>
            <a:endParaRPr lang="en-US" sz="1250" dirty="0"/>
          </a:p>
        </p:txBody>
      </p:sp>
      <p:sp>
        <p:nvSpPr>
          <p:cNvPr id="13" name="Shape 11"/>
          <p:cNvSpPr/>
          <p:nvPr/>
        </p:nvSpPr>
        <p:spPr>
          <a:xfrm>
            <a:off x="777240" y="4206240"/>
            <a:ext cx="10607040" cy="914400"/>
          </a:xfrm>
          <a:prstGeom prst="rect">
            <a:avLst/>
          </a:prstGeom>
          <a:solidFill>
            <a:srgbClr val="FFFFFF"/>
          </a:solidFill>
          <a:ln w="12700">
            <a:solidFill>
              <a:srgbClr val="EDE7DB"/>
            </a:solidFill>
            <a:prstDash val="solid"/>
          </a:ln>
        </p:spPr>
      </p:sp>
      <p:sp>
        <p:nvSpPr>
          <p:cNvPr id="14" name="Shape 12"/>
          <p:cNvSpPr/>
          <p:nvPr/>
        </p:nvSpPr>
        <p:spPr>
          <a:xfrm>
            <a:off x="777240" y="4206240"/>
            <a:ext cx="54864" cy="914400"/>
          </a:xfrm>
          <a:prstGeom prst="rect">
            <a:avLst/>
          </a:prstGeom>
          <a:solidFill>
            <a:srgbClr val="3B6B4A"/>
          </a:solidFill>
          <a:ln w="12700">
            <a:solidFill>
              <a:srgbClr val="3B6B4A"/>
            </a:solidFill>
            <a:prstDash val="solid"/>
          </a:ln>
        </p:spPr>
      </p:sp>
      <p:sp>
        <p:nvSpPr>
          <p:cNvPr id="15" name="Text 13"/>
          <p:cNvSpPr txBox="1"/>
          <p:nvPr/>
        </p:nvSpPr>
        <p:spPr>
          <a:xfrm>
            <a:off x="1143000" y="427939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何を確認するか</a:t>
            </a:r>
            <a:endParaRPr lang="en-US" sz="1400" dirty="0"/>
          </a:p>
        </p:txBody>
      </p:sp>
      <p:sp>
        <p:nvSpPr>
          <p:cNvPr id="16" name="Text 14"/>
          <p:cNvSpPr txBox="1"/>
          <p:nvPr/>
        </p:nvSpPr>
        <p:spPr>
          <a:xfrm>
            <a:off x="4006901" y="427939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出てきた金額と数字は、提出前に必ず目視で確認します</a:t>
            </a:r>
            <a:endParaRPr lang="en-US" sz="1250" dirty="0"/>
          </a:p>
        </p:txBody>
      </p:sp>
      <p:sp>
        <p:nvSpPr>
          <p:cNvPr id="17" name="Text 15"/>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第1回　現状把握と地図づくり</a:t>
            </a:r>
            <a:endParaRPr lang="en-US" sz="900" dirty="0"/>
          </a:p>
        </p:txBody>
      </p:sp>
      <p:sp>
        <p:nvSpPr>
          <p:cNvPr id="18" name="Text 16"/>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組み込み</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3201D"/>
        </a:solidFill>
      </p:bgPr>
    </p:bg>
    <p:spTree>
      <p:nvGrpSpPr>
        <p:cNvPr id="1" name=""/>
        <p:cNvGrpSpPr/>
        <p:nvPr/>
      </p:nvGrpSpPr>
      <p:grpSpPr>
        <a:xfrm>
          <a:off x="0" y="0"/>
          <a:ext cx="0" cy="0"/>
          <a:chOff x="0" y="0"/>
          <a:chExt cx="0" cy="0"/>
        </a:xfrm>
      </p:grpSpPr>
      <p:sp>
        <p:nvSpPr>
          <p:cNvPr id="2" name="Text 0"/>
          <p:cNvSpPr txBox="1"/>
          <p:nvPr/>
        </p:nvSpPr>
        <p:spPr>
          <a:xfrm>
            <a:off x="777240" y="685800"/>
            <a:ext cx="5939942" cy="365760"/>
          </a:xfrm>
          <a:prstGeom prst="rect">
            <a:avLst/>
          </a:prstGeom>
          <a:noFill/>
          <a:ln/>
        </p:spPr>
        <p:txBody>
          <a:bodyPr wrap="square" lIns="0" tIns="0" rIns="0" bIns="0" rtlCol="0" anchor="ctr"/>
          <a:lstStyle/>
          <a:p>
            <a:pPr indent="0" marL="0">
              <a:buNone/>
            </a:pPr>
            <a:r>
              <a:rPr lang="en-US" sz="1200" b="1" spc="300" kern="0" dirty="0">
                <a:solidFill>
                  <a:srgbClr val="B04A2F"/>
                </a:solidFill>
                <a:latin typeface="Yu Gothic" pitchFamily="34" charset="0"/>
                <a:ea typeface="Yu Gothic" pitchFamily="34" charset="-122"/>
                <a:cs typeface="Yu Gothic" pitchFamily="34" charset="-120"/>
              </a:rPr>
              <a:t>今日の宿題　ひとつだけ</a:t>
            </a:r>
            <a:endParaRPr lang="en-US" sz="1200" dirty="0"/>
          </a:p>
        </p:txBody>
      </p:sp>
      <p:sp>
        <p:nvSpPr>
          <p:cNvPr id="3" name="Shape 1"/>
          <p:cNvSpPr/>
          <p:nvPr/>
        </p:nvSpPr>
        <p:spPr>
          <a:xfrm>
            <a:off x="777240" y="1188720"/>
            <a:ext cx="5939942" cy="1600200"/>
          </a:xfrm>
          <a:prstGeom prst="rect">
            <a:avLst/>
          </a:prstGeom>
          <a:solidFill>
            <a:srgbClr val="2E2A26"/>
          </a:solidFill>
          <a:ln w="12700">
            <a:solidFill>
              <a:srgbClr val="B04A2F"/>
            </a:solidFill>
            <a:prstDash val="solid"/>
          </a:ln>
        </p:spPr>
      </p:sp>
      <p:sp>
        <p:nvSpPr>
          <p:cNvPr id="4" name="Text 2"/>
          <p:cNvSpPr txBox="1"/>
          <p:nvPr/>
        </p:nvSpPr>
        <p:spPr>
          <a:xfrm>
            <a:off x="1143000" y="1261872"/>
            <a:ext cx="5208422" cy="1463040"/>
          </a:xfrm>
          <a:prstGeom prst="rect">
            <a:avLst/>
          </a:prstGeom>
          <a:noFill/>
          <a:ln/>
        </p:spPr>
        <p:txBody>
          <a:bodyPr wrap="square" lIns="0" tIns="0" rIns="0" bIns="0" rtlCol="0" anchor="ctr"/>
          <a:lstStyle/>
          <a:p>
            <a:pPr indent="0" marL="0">
              <a:lnSpc>
                <a:spcPct val="135000"/>
              </a:lnSpc>
              <a:buNone/>
            </a:pPr>
            <a:r>
              <a:rPr lang="en-US" sz="1800" b="1" dirty="0">
                <a:solidFill>
                  <a:srgbClr val="FFFFFF"/>
                </a:solidFill>
                <a:latin typeface="Yu Gothic" pitchFamily="34" charset="0"/>
                <a:ea typeface="Yu Gothic" pitchFamily="34" charset="-122"/>
                <a:cs typeface="Yu Gothic" pitchFamily="34" charset="-120"/>
              </a:rPr>
              <a:t>明日の朝いちで、今日つくった指示をもう一度使う。</a:t>
            </a:r>
            <a:endParaRPr lang="en-US" sz="1800" dirty="0"/>
          </a:p>
        </p:txBody>
      </p:sp>
      <p:sp>
        <p:nvSpPr>
          <p:cNvPr id="5" name="Text 3"/>
          <p:cNvSpPr txBox="1"/>
          <p:nvPr/>
        </p:nvSpPr>
        <p:spPr>
          <a:xfrm>
            <a:off x="777240" y="3063240"/>
            <a:ext cx="5939942" cy="274320"/>
          </a:xfrm>
          <a:prstGeom prst="rect">
            <a:avLst/>
          </a:prstGeom>
          <a:noFill/>
          <a:ln/>
        </p:spPr>
        <p:txBody>
          <a:bodyPr wrap="square" lIns="0" tIns="0" rIns="0" bIns="0" rtlCol="0" anchor="ctr"/>
          <a:lstStyle/>
          <a:p>
            <a:pPr indent="0" marL="0">
              <a:buNone/>
            </a:pPr>
            <a:r>
              <a:rPr lang="en-US" sz="1000" b="1" spc="200" kern="0" dirty="0">
                <a:solidFill>
                  <a:srgbClr val="B04A2F"/>
                </a:solidFill>
                <a:latin typeface="Yu Gothic" pitchFamily="34" charset="0"/>
                <a:ea typeface="Yu Gothic" pitchFamily="34" charset="-122"/>
                <a:cs typeface="Yu Gothic" pitchFamily="34" charset="-120"/>
              </a:rPr>
              <a:t>なぜこの宿題か</a:t>
            </a:r>
            <a:endParaRPr lang="en-US" sz="1000" dirty="0"/>
          </a:p>
        </p:txBody>
      </p:sp>
      <p:sp>
        <p:nvSpPr>
          <p:cNvPr id="6" name="Text 4"/>
          <p:cNvSpPr txBox="1"/>
          <p:nvPr/>
        </p:nvSpPr>
        <p:spPr>
          <a:xfrm>
            <a:off x="777240" y="3383280"/>
            <a:ext cx="5939942" cy="2194560"/>
          </a:xfrm>
          <a:prstGeom prst="rect">
            <a:avLst/>
          </a:prstGeom>
          <a:noFill/>
          <a:ln/>
        </p:spPr>
        <p:txBody>
          <a:bodyPr wrap="square" lIns="0" tIns="0" rIns="0" bIns="0" rtlCol="0" anchor="t"/>
          <a:lstStyle/>
          <a:p>
            <a:pPr indent="0" marL="0">
              <a:lnSpc>
                <a:spcPct val="145000"/>
              </a:lnSpc>
              <a:buNone/>
            </a:pPr>
            <a:r>
              <a:rPr lang="en-US" sz="1250" dirty="0">
                <a:solidFill>
                  <a:srgbClr val="CFC6B8"/>
                </a:solidFill>
                <a:latin typeface="Yu Gothic" pitchFamily="34" charset="0"/>
                <a:ea typeface="Yu Gothic" pitchFamily="34" charset="-122"/>
                <a:cs typeface="Yu Gothic" pitchFamily="34" charset="-120"/>
              </a:rPr>
              <a:t>作ったものは、翌日に一度使わないと2週間で忘れます。逆に一度でも実務で使えば、それは仕組みとして残ります。難しいことはお願いしません。もう一度使うだけです。</a:t>
            </a:r>
            <a:endParaRPr lang="en-US" sz="1250" dirty="0"/>
          </a:p>
        </p:txBody>
      </p:sp>
      <p:sp>
        <p:nvSpPr>
          <p:cNvPr id="7" name="Shape 5"/>
          <p:cNvSpPr/>
          <p:nvPr/>
        </p:nvSpPr>
        <p:spPr>
          <a:xfrm>
            <a:off x="6900062" y="731520"/>
            <a:ext cx="18288" cy="4937760"/>
          </a:xfrm>
          <a:prstGeom prst="rect">
            <a:avLst/>
          </a:prstGeom>
          <a:solidFill>
            <a:srgbClr val="4A443D"/>
          </a:solidFill>
          <a:ln w="12700">
            <a:solidFill>
              <a:srgbClr val="4A443D"/>
            </a:solidFill>
            <a:prstDash val="solid"/>
          </a:ln>
        </p:spPr>
      </p:sp>
      <p:sp>
        <p:nvSpPr>
          <p:cNvPr id="8" name="Text 6"/>
          <p:cNvSpPr txBox="1"/>
          <p:nvPr/>
        </p:nvSpPr>
        <p:spPr>
          <a:xfrm>
            <a:off x="7082942" y="685800"/>
            <a:ext cx="4301338" cy="365760"/>
          </a:xfrm>
          <a:prstGeom prst="rect">
            <a:avLst/>
          </a:prstGeom>
          <a:noFill/>
          <a:ln/>
        </p:spPr>
        <p:txBody>
          <a:bodyPr wrap="square" lIns="0" tIns="0" rIns="0" bIns="0" rtlCol="0" anchor="ctr"/>
          <a:lstStyle/>
          <a:p>
            <a:pPr indent="0" marL="0">
              <a:buNone/>
            </a:pPr>
            <a:r>
              <a:rPr lang="en-US" sz="1200" b="1" spc="300" kern="0" dirty="0">
                <a:solidFill>
                  <a:srgbClr val="9FC2A8"/>
                </a:solidFill>
                <a:latin typeface="Yu Gothic" pitchFamily="34" charset="0"/>
                <a:ea typeface="Yu Gothic" pitchFamily="34" charset="-122"/>
                <a:cs typeface="Yu Gothic" pitchFamily="34" charset="-120"/>
              </a:rPr>
              <a:t>次回</a:t>
            </a:r>
            <a:endParaRPr lang="en-US" sz="1200" dirty="0"/>
          </a:p>
        </p:txBody>
      </p:sp>
      <p:sp>
        <p:nvSpPr>
          <p:cNvPr id="9" name="Text 7"/>
          <p:cNvSpPr txBox="1"/>
          <p:nvPr/>
        </p:nvSpPr>
        <p:spPr>
          <a:xfrm>
            <a:off x="7082942" y="1188720"/>
            <a:ext cx="4301338" cy="914400"/>
          </a:xfrm>
          <a:prstGeom prst="rect">
            <a:avLst/>
          </a:prstGeom>
          <a:noFill/>
          <a:ln/>
        </p:spPr>
        <p:txBody>
          <a:bodyPr wrap="square" lIns="0" tIns="0" rIns="0" bIns="0" rtlCol="0" anchor="t"/>
          <a:lstStyle/>
          <a:p>
            <a:pPr indent="0" marL="0">
              <a:lnSpc>
                <a:spcPct val="130000"/>
              </a:lnSpc>
              <a:buNone/>
            </a:pPr>
            <a:r>
              <a:rPr lang="en-US" sz="1600" b="1" dirty="0">
                <a:solidFill>
                  <a:srgbClr val="FFFFFF"/>
                </a:solidFill>
                <a:latin typeface="Yu Gothic" pitchFamily="34" charset="0"/>
                <a:ea typeface="Yu Gothic" pitchFamily="34" charset="-122"/>
                <a:cs typeface="Yu Gothic" pitchFamily="34" charset="-120"/>
              </a:rPr>
              <a:t>次回は「今のChatGPTの使い方を作り直す」</a:t>
            </a:r>
            <a:endParaRPr lang="en-US" sz="1600" dirty="0"/>
          </a:p>
        </p:txBody>
      </p:sp>
      <p:sp>
        <p:nvSpPr>
          <p:cNvPr id="10" name="Text 8"/>
          <p:cNvSpPr txBox="1"/>
          <p:nvPr/>
        </p:nvSpPr>
        <p:spPr>
          <a:xfrm>
            <a:off x="7082942" y="2194560"/>
            <a:ext cx="4301338" cy="1005840"/>
          </a:xfrm>
          <a:prstGeom prst="rect">
            <a:avLst/>
          </a:prstGeom>
          <a:noFill/>
          <a:ln/>
        </p:spPr>
        <p:txBody>
          <a:bodyPr wrap="square" lIns="0" tIns="0" rIns="0" bIns="0" rtlCol="0" anchor="t"/>
          <a:lstStyle/>
          <a:p>
            <a:pPr indent="0" marL="0">
              <a:lnSpc>
                <a:spcPct val="140000"/>
              </a:lnSpc>
              <a:buNone/>
            </a:pPr>
            <a:r>
              <a:rPr lang="en-US" sz="1200" dirty="0">
                <a:solidFill>
                  <a:srgbClr val="CFC6B8"/>
                </a:solidFill>
                <a:latin typeface="Yu Gothic" pitchFamily="34" charset="0"/>
                <a:ea typeface="Yu Gothic" pitchFamily="34" charset="-122"/>
                <a:cs typeface="Yu Gothic" pitchFamily="34" charset="-120"/>
              </a:rPr>
              <a:t>次回は、毎回ゼロから打つのをやめます。たまっていく形に組み替えます。</a:t>
            </a:r>
            <a:endParaRPr lang="en-US" sz="1200" dirty="0"/>
          </a:p>
        </p:txBody>
      </p:sp>
      <p:sp>
        <p:nvSpPr>
          <p:cNvPr id="11" name="Text 9"/>
          <p:cNvSpPr txBox="1"/>
          <p:nvPr/>
        </p:nvSpPr>
        <p:spPr>
          <a:xfrm>
            <a:off x="7082942" y="3337560"/>
            <a:ext cx="4301338" cy="274320"/>
          </a:xfrm>
          <a:prstGeom prst="rect">
            <a:avLst/>
          </a:prstGeom>
          <a:noFill/>
          <a:ln/>
        </p:spPr>
        <p:txBody>
          <a:bodyPr wrap="square" lIns="0" tIns="0" rIns="0" bIns="0" rtlCol="0" anchor="ctr"/>
          <a:lstStyle/>
          <a:p>
            <a:pPr indent="0" marL="0">
              <a:buNone/>
            </a:pPr>
            <a:r>
              <a:rPr lang="en-US" sz="1000" b="1" spc="200" kern="0" dirty="0">
                <a:solidFill>
                  <a:srgbClr val="9FC2A8"/>
                </a:solidFill>
                <a:latin typeface="Yu Gothic" pitchFamily="34" charset="0"/>
                <a:ea typeface="Yu Gothic" pitchFamily="34" charset="-122"/>
                <a:cs typeface="Yu Gothic" pitchFamily="34" charset="-120"/>
              </a:rPr>
              <a:t>次回の持ち物</a:t>
            </a:r>
            <a:endParaRPr lang="en-US" sz="1000" dirty="0"/>
          </a:p>
        </p:txBody>
      </p:sp>
      <p:sp>
        <p:nvSpPr>
          <p:cNvPr id="12" name="Text 10"/>
          <p:cNvSpPr txBox="1"/>
          <p:nvPr/>
        </p:nvSpPr>
        <p:spPr>
          <a:xfrm>
            <a:off x="7082942" y="3657600"/>
            <a:ext cx="4301338" cy="1554480"/>
          </a:xfrm>
          <a:prstGeom prst="rect">
            <a:avLst/>
          </a:prstGeom>
          <a:noFill/>
          <a:ln/>
        </p:spPr>
        <p:txBody>
          <a:bodyPr wrap="square" lIns="0" tIns="0" rIns="0" bIns="0" rtlCol="0" anchor="t"/>
          <a:lstStyle/>
          <a:p>
            <a:pPr indent="0" marL="0">
              <a:lnSpc>
                <a:spcPct val="130000"/>
              </a:lnSpc>
              <a:spcAft>
                <a:spcPts val="600"/>
              </a:spcAft>
              <a:buNone/>
            </a:pPr>
            <a:r>
              <a:rPr lang="en-US" sz="1200" dirty="0">
                <a:solidFill>
                  <a:srgbClr val="FFFFFF"/>
                </a:solidFill>
                <a:latin typeface="Yu Gothic" pitchFamily="34" charset="0"/>
                <a:ea typeface="Yu Gothic" pitchFamily="34" charset="-122"/>
                <a:cs typeface="Yu Gothic" pitchFamily="34" charset="-120"/>
              </a:rPr>
              <a:t>・週に3回以上やっている文書業務を1つ決めてくる</a:t>
            </a:r>
            <a:endParaRPr lang="en-US" sz="1200" dirty="0"/>
          </a:p>
          <a:p>
            <a:pPr indent="0" marL="0">
              <a:lnSpc>
                <a:spcPct val="130000"/>
              </a:lnSpc>
              <a:spcAft>
                <a:spcPts val="600"/>
              </a:spcAft>
              <a:buNone/>
            </a:pPr>
            <a:r>
              <a:rPr lang="en-US" sz="1200" dirty="0">
                <a:solidFill>
                  <a:srgbClr val="FFFFFF"/>
                </a:solidFill>
                <a:latin typeface="Yu Gothic" pitchFamily="34" charset="0"/>
                <a:ea typeface="Yu Gothic" pitchFamily="34" charset="-122"/>
                <a:cs typeface="Yu Gothic" pitchFamily="34" charset="-120"/>
              </a:rPr>
              <a:t>・会社概要の文章（Webサイトのコピーで構いません）</a:t>
            </a:r>
            <a:endParaRPr lang="en-US" sz="1200" dirty="0"/>
          </a:p>
        </p:txBody>
      </p:sp>
      <p:sp>
        <p:nvSpPr>
          <p:cNvPr id="13" name="Text 11"/>
          <p:cNvSpPr txBox="1"/>
          <p:nvPr/>
        </p:nvSpPr>
        <p:spPr>
          <a:xfrm>
            <a:off x="7082942" y="5303520"/>
            <a:ext cx="4301338" cy="320040"/>
          </a:xfrm>
          <a:prstGeom prst="rect">
            <a:avLst/>
          </a:prstGeom>
          <a:noFill/>
          <a:ln/>
        </p:spPr>
        <p:txBody>
          <a:bodyPr wrap="square" lIns="0" tIns="0" rIns="0" bIns="0" rtlCol="0" anchor="ctr"/>
          <a:lstStyle/>
          <a:p>
            <a:pPr indent="0" marL="0">
              <a:buNone/>
            </a:pPr>
            <a:r>
              <a:rPr lang="en-US" sz="1000" dirty="0">
                <a:solidFill>
                  <a:srgbClr val="8A8177"/>
                </a:solidFill>
                <a:latin typeface="Yu Gothic" pitchFamily="34" charset="0"/>
                <a:ea typeface="Yu Gothic" pitchFamily="34" charset="-122"/>
                <a:cs typeface="Yu Gothic" pitchFamily="34" charset="-120"/>
              </a:rPr>
              <a:t>この内容は、次回の3日前にあらためてお送りします。</a:t>
            </a:r>
            <a:endParaRPr lang="en-US" sz="1000" dirty="0"/>
          </a:p>
        </p:txBody>
      </p:sp>
      <p:sp>
        <p:nvSpPr>
          <p:cNvPr id="14" name="Text 12"/>
          <p:cNvSpPr txBox="1"/>
          <p:nvPr/>
        </p:nvSpPr>
        <p:spPr>
          <a:xfrm>
            <a:off x="777240" y="6382512"/>
            <a:ext cx="10607040" cy="256032"/>
          </a:xfrm>
          <a:prstGeom prst="rect">
            <a:avLst/>
          </a:prstGeom>
          <a:noFill/>
          <a:ln/>
        </p:spPr>
        <p:txBody>
          <a:bodyPr wrap="square" lIns="0" tIns="0" rIns="0" bIns="0" rtlCol="0" anchor="ctr"/>
          <a:lstStyle/>
          <a:p>
            <a:pPr indent="0" marL="0">
              <a:buNone/>
            </a:pPr>
            <a:r>
              <a:rPr lang="en-US" sz="900" dirty="0">
                <a:solidFill>
                  <a:srgbClr val="6E6558"/>
                </a:solidFill>
                <a:latin typeface="Yu Gothic" pitchFamily="34" charset="0"/>
                <a:ea typeface="Yu Gothic" pitchFamily="34" charset="-122"/>
                <a:cs typeface="Yu Gothic" pitchFamily="34" charset="-120"/>
              </a:rPr>
              <a:t>第1回　現状把握と地図づくり</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第1回 現状把握と地図づくり</dc:title>
  <dc:subject>PptxGenJS Presentation</dc:subject>
  <dc:creator>経営者のためのAI実装講座</dc:creator>
  <cp:lastModifiedBy>経営者のためのAI実装講座</cp:lastModifiedBy>
  <cp:revision>1</cp:revision>
  <dcterms:created xsi:type="dcterms:W3CDTF">2026-10-02T14:07:06Z</dcterms:created>
  <dcterms:modified xsi:type="dcterms:W3CDTF">2026-10-02T14:07:06Z</dcterms:modified>
</cp:coreProperties>
</file>